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sldIdLst>
    <p:sldId id="256" r:id="rId5"/>
    <p:sldId id="526" r:id="rId6"/>
    <p:sldId id="527" r:id="rId7"/>
    <p:sldId id="508" r:id="rId8"/>
    <p:sldId id="514" r:id="rId9"/>
    <p:sldId id="519" r:id="rId10"/>
    <p:sldId id="503" r:id="rId11"/>
    <p:sldId id="510" r:id="rId12"/>
    <p:sldId id="515" r:id="rId13"/>
    <p:sldId id="524" r:id="rId14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60A8"/>
    <a:srgbClr val="FFD03B"/>
    <a:srgbClr val="6C5200"/>
    <a:srgbClr val="0037E6"/>
    <a:srgbClr val="0033CC"/>
    <a:srgbClr val="66CCFF"/>
    <a:srgbClr val="CCFFFF"/>
    <a:srgbClr val="F3FFF3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2E48CEF-27BA-47F1-BB08-D28CFF5AFB9F}" v="3" dt="2020-10-14T20:02:41.8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2" autoAdjust="0"/>
    <p:restoredTop sz="81486" autoAdjust="0"/>
  </p:normalViewPr>
  <p:slideViewPr>
    <p:cSldViewPr>
      <p:cViewPr varScale="1">
        <p:scale>
          <a:sx n="55" d="100"/>
          <a:sy n="55" d="100"/>
        </p:scale>
        <p:origin x="1360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IBR6ECAFP002.bor.doi.net\Team\Pueblo\WINTER%20WATER\WW%20history%20storage%20in%20pueblo%20res%20%20(1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T:\Pueblo\SECWCD%20Monthly%20Meeting\SECWCDPLOTS\SECWCDMTGPLOTPUEBL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228018372703412"/>
          <c:y val="3.2882035578885971E-2"/>
          <c:w val="0.84550962379702532"/>
          <c:h val="0.8326195683872849"/>
        </c:manualLayout>
      </c:layout>
      <c:lineChart>
        <c:grouping val="standard"/>
        <c:varyColors val="0"/>
        <c:ser>
          <c:idx val="1"/>
          <c:order val="0"/>
          <c:tx>
            <c:v>winter water edited</c:v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cat>
            <c:numRef>
              <c:f>Sheet1!$A$3:$A$47</c:f>
              <c:numCache>
                <c:formatCode>General</c:formatCode>
                <c:ptCount val="45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  <c:pt idx="13">
                  <c:v>89</c:v>
                </c:pt>
                <c:pt idx="14">
                  <c:v>90</c:v>
                </c:pt>
                <c:pt idx="15">
                  <c:v>91</c:v>
                </c:pt>
                <c:pt idx="16">
                  <c:v>92</c:v>
                </c:pt>
                <c:pt idx="17">
                  <c:v>93</c:v>
                </c:pt>
                <c:pt idx="18">
                  <c:v>94</c:v>
                </c:pt>
                <c:pt idx="19">
                  <c:v>95</c:v>
                </c:pt>
                <c:pt idx="20">
                  <c:v>96</c:v>
                </c:pt>
                <c:pt idx="21">
                  <c:v>97</c:v>
                </c:pt>
                <c:pt idx="22">
                  <c:v>98</c:v>
                </c:pt>
                <c:pt idx="23">
                  <c:v>99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</c:numCache>
            </c:numRef>
          </c:cat>
          <c:val>
            <c:numRef>
              <c:f>Sheet1!$T$2:$T$46</c:f>
              <c:numCache>
                <c:formatCode>#,##0</c:formatCode>
                <c:ptCount val="45"/>
                <c:pt idx="0">
                  <c:v>32179</c:v>
                </c:pt>
                <c:pt idx="1">
                  <c:v>35768</c:v>
                </c:pt>
                <c:pt idx="3">
                  <c:v>37809</c:v>
                </c:pt>
                <c:pt idx="4">
                  <c:v>39713</c:v>
                </c:pt>
                <c:pt idx="5">
                  <c:v>49755</c:v>
                </c:pt>
                <c:pt idx="6">
                  <c:v>45241</c:v>
                </c:pt>
                <c:pt idx="9">
                  <c:v>49912</c:v>
                </c:pt>
                <c:pt idx="10">
                  <c:v>30000</c:v>
                </c:pt>
                <c:pt idx="11">
                  <c:v>20179</c:v>
                </c:pt>
                <c:pt idx="12">
                  <c:v>38050</c:v>
                </c:pt>
                <c:pt idx="13">
                  <c:v>40991</c:v>
                </c:pt>
                <c:pt idx="14">
                  <c:v>36023</c:v>
                </c:pt>
                <c:pt idx="15">
                  <c:v>43340</c:v>
                </c:pt>
                <c:pt idx="16">
                  <c:v>46112</c:v>
                </c:pt>
                <c:pt idx="17">
                  <c:v>48014</c:v>
                </c:pt>
                <c:pt idx="18">
                  <c:v>46122</c:v>
                </c:pt>
                <c:pt idx="19">
                  <c:v>42627</c:v>
                </c:pt>
                <c:pt idx="20">
                  <c:v>34100</c:v>
                </c:pt>
                <c:pt idx="21">
                  <c:v>46505</c:v>
                </c:pt>
                <c:pt idx="23">
                  <c:v>51986</c:v>
                </c:pt>
                <c:pt idx="24">
                  <c:v>23200</c:v>
                </c:pt>
                <c:pt idx="25">
                  <c:v>44867</c:v>
                </c:pt>
                <c:pt idx="26">
                  <c:v>38702</c:v>
                </c:pt>
                <c:pt idx="27">
                  <c:v>31871</c:v>
                </c:pt>
                <c:pt idx="28">
                  <c:v>28378</c:v>
                </c:pt>
                <c:pt idx="29">
                  <c:v>40557</c:v>
                </c:pt>
                <c:pt idx="30">
                  <c:v>38304</c:v>
                </c:pt>
                <c:pt idx="31">
                  <c:v>51140</c:v>
                </c:pt>
                <c:pt idx="32">
                  <c:v>52329</c:v>
                </c:pt>
                <c:pt idx="33">
                  <c:v>48037</c:v>
                </c:pt>
                <c:pt idx="34">
                  <c:v>50012</c:v>
                </c:pt>
                <c:pt idx="35">
                  <c:v>44555</c:v>
                </c:pt>
                <c:pt idx="36">
                  <c:v>40440</c:v>
                </c:pt>
                <c:pt idx="37">
                  <c:v>20145</c:v>
                </c:pt>
                <c:pt idx="38">
                  <c:v>32295</c:v>
                </c:pt>
                <c:pt idx="39">
                  <c:v>52400</c:v>
                </c:pt>
                <c:pt idx="40">
                  <c:v>57924</c:v>
                </c:pt>
                <c:pt idx="41">
                  <c:v>47904</c:v>
                </c:pt>
                <c:pt idx="42">
                  <c:v>60637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25A-4F36-9651-44468B9126EA}"/>
            </c:ext>
          </c:extLst>
        </c:ser>
        <c:ser>
          <c:idx val="0"/>
          <c:order val="1"/>
          <c:tx>
            <c:v>winter water</c:v>
          </c:tx>
          <c:spPr>
            <a:ln>
              <a:solidFill>
                <a:srgbClr val="0066FF"/>
              </a:solidFill>
            </a:ln>
          </c:spPr>
          <c:marker>
            <c:symbol val="none"/>
          </c:marker>
          <c:cat>
            <c:numRef>
              <c:f>Sheet1!$A$3:$A$47</c:f>
              <c:numCache>
                <c:formatCode>General</c:formatCode>
                <c:ptCount val="45"/>
                <c:pt idx="0">
                  <c:v>76</c:v>
                </c:pt>
                <c:pt idx="1">
                  <c:v>77</c:v>
                </c:pt>
                <c:pt idx="2">
                  <c:v>78</c:v>
                </c:pt>
                <c:pt idx="3">
                  <c:v>79</c:v>
                </c:pt>
                <c:pt idx="4">
                  <c:v>80</c:v>
                </c:pt>
                <c:pt idx="5">
                  <c:v>81</c:v>
                </c:pt>
                <c:pt idx="6">
                  <c:v>82</c:v>
                </c:pt>
                <c:pt idx="7">
                  <c:v>83</c:v>
                </c:pt>
                <c:pt idx="8">
                  <c:v>84</c:v>
                </c:pt>
                <c:pt idx="9">
                  <c:v>85</c:v>
                </c:pt>
                <c:pt idx="10">
                  <c:v>86</c:v>
                </c:pt>
                <c:pt idx="11">
                  <c:v>87</c:v>
                </c:pt>
                <c:pt idx="12">
                  <c:v>88</c:v>
                </c:pt>
                <c:pt idx="13">
                  <c:v>89</c:v>
                </c:pt>
                <c:pt idx="14">
                  <c:v>90</c:v>
                </c:pt>
                <c:pt idx="15">
                  <c:v>91</c:v>
                </c:pt>
                <c:pt idx="16">
                  <c:v>92</c:v>
                </c:pt>
                <c:pt idx="17">
                  <c:v>93</c:v>
                </c:pt>
                <c:pt idx="18">
                  <c:v>94</c:v>
                </c:pt>
                <c:pt idx="19">
                  <c:v>95</c:v>
                </c:pt>
                <c:pt idx="20">
                  <c:v>96</c:v>
                </c:pt>
                <c:pt idx="21">
                  <c:v>97</c:v>
                </c:pt>
                <c:pt idx="22">
                  <c:v>98</c:v>
                </c:pt>
                <c:pt idx="23">
                  <c:v>99</c:v>
                </c:pt>
                <c:pt idx="24">
                  <c:v>0</c:v>
                </c:pt>
                <c:pt idx="25">
                  <c:v>1</c:v>
                </c:pt>
                <c:pt idx="26">
                  <c:v>2</c:v>
                </c:pt>
                <c:pt idx="27">
                  <c:v>3</c:v>
                </c:pt>
                <c:pt idx="28">
                  <c:v>4</c:v>
                </c:pt>
                <c:pt idx="29">
                  <c:v>5</c:v>
                </c:pt>
                <c:pt idx="30">
                  <c:v>6</c:v>
                </c:pt>
                <c:pt idx="31">
                  <c:v>7</c:v>
                </c:pt>
                <c:pt idx="32">
                  <c:v>8</c:v>
                </c:pt>
                <c:pt idx="33">
                  <c:v>9</c:v>
                </c:pt>
                <c:pt idx="34">
                  <c:v>10</c:v>
                </c:pt>
                <c:pt idx="35">
                  <c:v>11</c:v>
                </c:pt>
                <c:pt idx="36">
                  <c:v>12</c:v>
                </c:pt>
                <c:pt idx="37">
                  <c:v>13</c:v>
                </c:pt>
                <c:pt idx="38">
                  <c:v>14</c:v>
                </c:pt>
                <c:pt idx="39">
                  <c:v>15</c:v>
                </c:pt>
                <c:pt idx="40">
                  <c:v>16</c:v>
                </c:pt>
                <c:pt idx="41">
                  <c:v>17</c:v>
                </c:pt>
                <c:pt idx="42">
                  <c:v>18</c:v>
                </c:pt>
                <c:pt idx="43">
                  <c:v>19</c:v>
                </c:pt>
                <c:pt idx="44">
                  <c:v>20</c:v>
                </c:pt>
              </c:numCache>
            </c:numRef>
          </c:cat>
          <c:val>
            <c:numRef>
              <c:f>Sheet1!$B$3:$B$47</c:f>
              <c:numCache>
                <c:formatCode>#,##0</c:formatCode>
                <c:ptCount val="45"/>
                <c:pt idx="0">
                  <c:v>32179</c:v>
                </c:pt>
                <c:pt idx="1">
                  <c:v>35768</c:v>
                </c:pt>
                <c:pt idx="2">
                  <c:v>0</c:v>
                </c:pt>
                <c:pt idx="3">
                  <c:v>37809</c:v>
                </c:pt>
                <c:pt idx="4">
                  <c:v>39713</c:v>
                </c:pt>
                <c:pt idx="5">
                  <c:v>49755</c:v>
                </c:pt>
                <c:pt idx="6">
                  <c:v>45241</c:v>
                </c:pt>
                <c:pt idx="7">
                  <c:v>75628</c:v>
                </c:pt>
                <c:pt idx="8">
                  <c:v>82396</c:v>
                </c:pt>
                <c:pt idx="9">
                  <c:v>49912</c:v>
                </c:pt>
                <c:pt idx="10">
                  <c:v>30000</c:v>
                </c:pt>
                <c:pt idx="11">
                  <c:v>20179</c:v>
                </c:pt>
                <c:pt idx="12">
                  <c:v>38050</c:v>
                </c:pt>
                <c:pt idx="13">
                  <c:v>40991</c:v>
                </c:pt>
                <c:pt idx="14">
                  <c:v>36023</c:v>
                </c:pt>
                <c:pt idx="15">
                  <c:v>43340</c:v>
                </c:pt>
                <c:pt idx="16">
                  <c:v>46112</c:v>
                </c:pt>
                <c:pt idx="17">
                  <c:v>48014</c:v>
                </c:pt>
                <c:pt idx="18">
                  <c:v>46122</c:v>
                </c:pt>
                <c:pt idx="19">
                  <c:v>42627</c:v>
                </c:pt>
                <c:pt idx="20">
                  <c:v>34100</c:v>
                </c:pt>
                <c:pt idx="21">
                  <c:v>46505</c:v>
                </c:pt>
                <c:pt idx="22">
                  <c:v>0</c:v>
                </c:pt>
                <c:pt idx="23">
                  <c:v>51986</c:v>
                </c:pt>
                <c:pt idx="24">
                  <c:v>23200</c:v>
                </c:pt>
                <c:pt idx="25">
                  <c:v>44867</c:v>
                </c:pt>
                <c:pt idx="26">
                  <c:v>38702</c:v>
                </c:pt>
                <c:pt idx="27">
                  <c:v>31871</c:v>
                </c:pt>
                <c:pt idx="28">
                  <c:v>28378</c:v>
                </c:pt>
                <c:pt idx="29">
                  <c:v>40557</c:v>
                </c:pt>
                <c:pt idx="30">
                  <c:v>38304</c:v>
                </c:pt>
                <c:pt idx="31">
                  <c:v>51140</c:v>
                </c:pt>
                <c:pt idx="32">
                  <c:v>52329</c:v>
                </c:pt>
                <c:pt idx="33">
                  <c:v>48037</c:v>
                </c:pt>
                <c:pt idx="34">
                  <c:v>50012</c:v>
                </c:pt>
                <c:pt idx="35">
                  <c:v>44555</c:v>
                </c:pt>
                <c:pt idx="36">
                  <c:v>40440</c:v>
                </c:pt>
                <c:pt idx="37">
                  <c:v>20145</c:v>
                </c:pt>
                <c:pt idx="38">
                  <c:v>32295</c:v>
                </c:pt>
                <c:pt idx="39">
                  <c:v>52400</c:v>
                </c:pt>
                <c:pt idx="40">
                  <c:v>57924</c:v>
                </c:pt>
                <c:pt idx="41">
                  <c:v>47904</c:v>
                </c:pt>
                <c:pt idx="42">
                  <c:v>59271</c:v>
                </c:pt>
                <c:pt idx="43">
                  <c:v>40590</c:v>
                </c:pt>
                <c:pt idx="44">
                  <c:v>43866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5A-4F36-9651-44468B9126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39458552"/>
        <c:axId val="539458944"/>
      </c:lineChart>
      <c:catAx>
        <c:axId val="5394585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5400000" vert="horz"/>
          <a:lstStyle/>
          <a:p>
            <a:pPr>
              <a:defRPr/>
            </a:pPr>
            <a:endParaRPr lang="en-US"/>
          </a:p>
        </c:txPr>
        <c:crossAx val="539458944"/>
        <c:crosses val="autoZero"/>
        <c:auto val="1"/>
        <c:lblAlgn val="ctr"/>
        <c:lblOffset val="100"/>
        <c:noMultiLvlLbl val="0"/>
      </c:catAx>
      <c:valAx>
        <c:axId val="539458944"/>
        <c:scaling>
          <c:orientation val="minMax"/>
        </c:scaling>
        <c:delete val="0"/>
        <c:axPos val="l"/>
        <c:majorGridlines/>
        <c:numFmt formatCode="#,##0" sourceLinked="1"/>
        <c:majorTickMark val="out"/>
        <c:minorTickMark val="none"/>
        <c:tickLblPos val="nextTo"/>
        <c:crossAx val="5394585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3940153536762201"/>
          <c:y val="3.8256673708469371E-2"/>
          <c:w val="0.30087623587885337"/>
          <c:h val="0.27929053837782475"/>
        </c:manualLayout>
      </c:layout>
      <c:overlay val="0"/>
      <c:spPr>
        <a:solidFill>
          <a:schemeClr val="bg1">
            <a:lumMod val="95000"/>
          </a:schemeClr>
        </a:solidFill>
      </c:sp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2400"/>
              <a:t>PUEBLO</a:t>
            </a:r>
            <a:r>
              <a:rPr lang="en-US" sz="2400" baseline="0"/>
              <a:t> RESERVOIR</a:t>
            </a:r>
            <a:r>
              <a:rPr lang="en-US"/>
              <a:t> 
</a:t>
            </a:r>
          </a:p>
        </c:rich>
      </c:tx>
      <c:layout>
        <c:manualLayout>
          <c:xMode val="edge"/>
          <c:yMode val="edge"/>
          <c:x val="0.34697976582715029"/>
          <c:y val="9.1641725860939528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638329683002432"/>
          <c:y val="0.14370089313639653"/>
          <c:w val="0.8528882799397427"/>
          <c:h val="0.76611092677859693"/>
        </c:manualLayout>
      </c:layout>
      <c:barChart>
        <c:barDir val="col"/>
        <c:grouping val="clustered"/>
        <c:varyColors val="0"/>
        <c:ser>
          <c:idx val="1"/>
          <c:order val="0"/>
          <c:tx>
            <c:v>2020</c:v>
          </c:tx>
          <c:spPr>
            <a:solidFill>
              <a:schemeClr val="bg1">
                <a:lumMod val="65000"/>
              </a:schemeClr>
            </a:solidFill>
            <a:ln>
              <a:solidFill>
                <a:srgbClr val="0033CC"/>
              </a:solidFill>
            </a:ln>
          </c:spPr>
          <c:invertIfNegative val="0"/>
          <c:cat>
            <c:strRef>
              <c:f>PUEBLODATA!$A$5:$A$16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PUEBLODATA!$Y$5:$Y$16</c:f>
              <c:numCache>
                <c:formatCode>General</c:formatCode>
                <c:ptCount val="12"/>
                <c:pt idx="0">
                  <c:v>189802</c:v>
                </c:pt>
                <c:pt idx="1">
                  <c:v>189138</c:v>
                </c:pt>
                <c:pt idx="2">
                  <c:v>213695</c:v>
                </c:pt>
                <c:pt idx="3">
                  <c:v>234668</c:v>
                </c:pt>
                <c:pt idx="4">
                  <c:v>253230</c:v>
                </c:pt>
                <c:pt idx="5">
                  <c:v>270411</c:v>
                </c:pt>
                <c:pt idx="6">
                  <c:v>247559</c:v>
                </c:pt>
                <c:pt idx="7">
                  <c:v>226505</c:v>
                </c:pt>
                <c:pt idx="8">
                  <c:v>236345</c:v>
                </c:pt>
                <c:pt idx="9">
                  <c:v>215423</c:v>
                </c:pt>
                <c:pt idx="10">
                  <c:v>196269</c:v>
                </c:pt>
                <c:pt idx="11">
                  <c:v>182950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F1A-45D9-8CD4-1E86581E95D6}"/>
            </c:ext>
          </c:extLst>
        </c:ser>
        <c:ser>
          <c:idx val="0"/>
          <c:order val="1"/>
          <c:tx>
            <c:v>2021</c:v>
          </c:tx>
          <c:spPr>
            <a:solidFill>
              <a:srgbClr val="0033CC"/>
            </a:solidFill>
          </c:spPr>
          <c:invertIfNegative val="0"/>
          <c:val>
            <c:numRef>
              <c:f>PUEBLODATA!$Z$5:$Z$16</c:f>
              <c:numCache>
                <c:formatCode>General</c:formatCode>
                <c:ptCount val="12"/>
                <c:pt idx="0">
                  <c:v>179473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F1A-45D9-8CD4-1E86581E9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5237544"/>
        <c:axId val="145775304"/>
      </c:barChart>
      <c:lineChart>
        <c:grouping val="standard"/>
        <c:varyColors val="0"/>
        <c:ser>
          <c:idx val="2"/>
          <c:order val="2"/>
          <c:tx>
            <c:v>Avg</c:v>
          </c:tx>
          <c:spPr>
            <a:ln w="47625">
              <a:solidFill>
                <a:schemeClr val="tx1"/>
              </a:solidFill>
              <a:headEnd w="lg" len="lg"/>
              <a:tailEnd w="lg" len="lg"/>
            </a:ln>
          </c:spPr>
          <c:marker>
            <c:symbol val="none"/>
          </c:marker>
          <c:cat>
            <c:strRef>
              <c:f>PUEBLODATA!$A$5:$A$16</c:f>
              <c:strCache>
                <c:ptCount val="12"/>
                <c:pt idx="0">
                  <c:v>OCT</c:v>
                </c:pt>
                <c:pt idx="1">
                  <c:v>NOV</c:v>
                </c:pt>
                <c:pt idx="2">
                  <c:v>DEC</c:v>
                </c:pt>
                <c:pt idx="3">
                  <c:v>JAN</c:v>
                </c:pt>
                <c:pt idx="4">
                  <c:v>FEB</c:v>
                </c:pt>
                <c:pt idx="5">
                  <c:v>MAR</c:v>
                </c:pt>
                <c:pt idx="6">
                  <c:v>APR</c:v>
                </c:pt>
                <c:pt idx="7">
                  <c:v>MAY</c:v>
                </c:pt>
                <c:pt idx="8">
                  <c:v>JUN</c:v>
                </c:pt>
                <c:pt idx="9">
                  <c:v>JUL</c:v>
                </c:pt>
                <c:pt idx="10">
                  <c:v>AUG</c:v>
                </c:pt>
                <c:pt idx="11">
                  <c:v>SEP</c:v>
                </c:pt>
              </c:strCache>
            </c:strRef>
          </c:cat>
          <c:val>
            <c:numRef>
              <c:f>PUEBLODATA!$AA$5:$AA$16</c:f>
              <c:numCache>
                <c:formatCode>General</c:formatCode>
                <c:ptCount val="12"/>
                <c:pt idx="0">
                  <c:v>157938.1428</c:v>
                </c:pt>
                <c:pt idx="1">
                  <c:v>158009.64374999999</c:v>
                </c:pt>
                <c:pt idx="2">
                  <c:v>173726.24041666667</c:v>
                </c:pt>
                <c:pt idx="3">
                  <c:v>191674.53291666668</c:v>
                </c:pt>
                <c:pt idx="4">
                  <c:v>208974.55750000002</c:v>
                </c:pt>
                <c:pt idx="5">
                  <c:v>221759.30208333334</c:v>
                </c:pt>
                <c:pt idx="6">
                  <c:v>213698.71208333332</c:v>
                </c:pt>
                <c:pt idx="7">
                  <c:v>202513.9108333333</c:v>
                </c:pt>
                <c:pt idx="8">
                  <c:v>196497.89708333332</c:v>
                </c:pt>
                <c:pt idx="9">
                  <c:v>188357.03416666668</c:v>
                </c:pt>
                <c:pt idx="10">
                  <c:v>176618.72666666665</c:v>
                </c:pt>
                <c:pt idx="11">
                  <c:v>161931.59291666668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F1A-45D9-8CD4-1E86581E95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237544"/>
        <c:axId val="145775304"/>
      </c:lineChart>
      <c:catAx>
        <c:axId val="145237544"/>
        <c:scaling>
          <c:orientation val="minMax"/>
        </c:scaling>
        <c:delete val="0"/>
        <c:axPos val="b"/>
        <c:majorGridlines/>
        <c:numFmt formatCode="General" sourceLinked="1"/>
        <c:majorTickMark val="cross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5775304"/>
        <c:crosses val="autoZero"/>
        <c:auto val="0"/>
        <c:lblAlgn val="ctr"/>
        <c:lblOffset val="100"/>
        <c:noMultiLvlLbl val="0"/>
      </c:catAx>
      <c:valAx>
        <c:axId val="14577530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ACRE-FEET</a:t>
                </a:r>
              </a:p>
            </c:rich>
          </c:tx>
          <c:layout>
            <c:manualLayout>
              <c:xMode val="edge"/>
              <c:yMode val="edge"/>
              <c:x val="4.4394805259272124E-3"/>
              <c:y val="0.46818923327895912"/>
            </c:manualLayout>
          </c:layout>
          <c:overlay val="0"/>
        </c:title>
        <c:numFmt formatCode="General" sourceLinked="1"/>
        <c:majorTickMark val="none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145237544"/>
        <c:crosses val="autoZero"/>
        <c:crossBetween val="between"/>
      </c:valAx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0.38586189137706167"/>
          <c:y val="0.95699853994596518"/>
          <c:w val="0.24761106250607565"/>
          <c:h val="3.7114145397404444E-2"/>
        </c:manualLayout>
      </c:layout>
      <c:overlay val="0"/>
    </c:legend>
    <c:plotVisOnly val="1"/>
    <c:dispBlanksAs val="gap"/>
    <c:showDLblsOverMax val="0"/>
  </c:chart>
  <c:spPr>
    <a:solidFill>
      <a:schemeClr val="bg1"/>
    </a:solidFill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r">
              <a:defRPr sz="1200"/>
            </a:lvl1pPr>
          </a:lstStyle>
          <a:p>
            <a:fld id="{9FBD5CB3-456E-46B4-914A-B02D965E1FEE}" type="datetimeFigureOut">
              <a:rPr lang="en-US" smtClean="0"/>
              <a:pPr/>
              <a:t>10/14/2020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1" tIns="46660" rIns="93321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1" tIns="46660" rIns="93321" bIns="4666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r">
              <a:defRPr sz="1200"/>
            </a:lvl1pPr>
          </a:lstStyle>
          <a:p>
            <a:fld id="{34D0B20E-190D-4373-BC3E-FB9037C4A3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75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Stored in Pueblo=</a:t>
            </a:r>
            <a:r>
              <a:rPr lang="en-US" baseline="0" dirty="0"/>
              <a:t> Actual on daily</a:t>
            </a:r>
          </a:p>
          <a:p>
            <a:r>
              <a:rPr lang="en-US" baseline="0" dirty="0"/>
              <a:t>Project Water on daily</a:t>
            </a:r>
            <a:endParaRPr lang="en-US" dirty="0"/>
          </a:p>
          <a:p>
            <a:r>
              <a:rPr lang="en-US" dirty="0"/>
              <a:t>Excess Cap water=all ST and LT accounts (</a:t>
            </a:r>
            <a:r>
              <a:rPr lang="en-US" dirty="0" err="1"/>
              <a:t>ctl</a:t>
            </a:r>
            <a:r>
              <a:rPr lang="en-US" dirty="0"/>
              <a:t> </a:t>
            </a:r>
            <a:r>
              <a:rPr lang="en-US" dirty="0" err="1"/>
              <a:t>br</a:t>
            </a:r>
            <a:r>
              <a:rPr lang="en-US" dirty="0"/>
              <a:t> on ACCOUNT MASTER date, sum content, subtract</a:t>
            </a:r>
            <a:r>
              <a:rPr lang="en-US" baseline="0" dirty="0"/>
              <a:t> </a:t>
            </a:r>
            <a:r>
              <a:rPr lang="en-US" baseline="0" dirty="0" err="1"/>
              <a:t>ww</a:t>
            </a:r>
            <a:r>
              <a:rPr lang="en-US" baseline="0" dirty="0"/>
              <a:t> and </a:t>
            </a:r>
            <a:r>
              <a:rPr lang="en-US" baseline="0" dirty="0" err="1"/>
              <a:t>proj</a:t>
            </a:r>
            <a:r>
              <a:rPr lang="en-US" baseline="0" dirty="0"/>
              <a:t> water)</a:t>
            </a:r>
          </a:p>
          <a:p>
            <a:r>
              <a:rPr lang="en-US" baseline="0" dirty="0"/>
              <a:t>Winter water = winter water + winter water carryover</a:t>
            </a:r>
          </a:p>
          <a:p>
            <a:r>
              <a:rPr lang="en-US" baseline="0" dirty="0" err="1"/>
              <a:t>Proj</a:t>
            </a:r>
            <a:r>
              <a:rPr lang="en-US" baseline="0" dirty="0"/>
              <a:t> Space= res </a:t>
            </a:r>
            <a:r>
              <a:rPr lang="en-US" baseline="0" dirty="0" err="1"/>
              <a:t>prj</a:t>
            </a:r>
            <a:r>
              <a:rPr lang="en-US" baseline="0" dirty="0"/>
              <a:t> space– project water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D0B20E-190D-4373-BC3E-FB9037C4A39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68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D0B20E-190D-4373-BC3E-FB9037C4A39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230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Arial Bold 36 Point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First Level – Arial Bold 24 Point</a:t>
            </a:r>
          </a:p>
          <a:p>
            <a:pPr lvl="1"/>
            <a:r>
              <a:rPr lang="en-US"/>
              <a:t>Second level – Arial Bold 20 Point</a:t>
            </a:r>
          </a:p>
          <a:p>
            <a:pPr lvl="2"/>
            <a:r>
              <a:rPr lang="en-US"/>
              <a:t>Third level – Arial Bold 18 Point</a:t>
            </a:r>
          </a:p>
          <a:p>
            <a:pPr lvl="3"/>
            <a:r>
              <a:rPr lang="en-US"/>
              <a:t>Fourth level – Arial Bold 16 Point</a:t>
            </a:r>
          </a:p>
          <a:p>
            <a:pPr lvl="4"/>
            <a:r>
              <a:rPr lang="en-US"/>
              <a:t>Fifth level – Arial Bold 14 Point</a:t>
            </a:r>
          </a:p>
          <a:p>
            <a:pPr lvl="4"/>
            <a:endParaRPr lang="en-US"/>
          </a:p>
          <a:p>
            <a:pPr lvl="0"/>
            <a:r>
              <a:rPr lang="en-US"/>
              <a:t>All Left Justified, no centering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381000" y="1905000"/>
            <a:ext cx="84582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83432"/>
            <a:ext cx="9144000" cy="412420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 </a:t>
            </a:r>
            <a:r>
              <a:rPr lang="en-US" sz="4400" b="1" dirty="0">
                <a:solidFill>
                  <a:schemeClr val="bg1"/>
                </a:solidFill>
              </a:rPr>
              <a:t>As of October 13, 2020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 178,014 a/f stored in Pueblo </a:t>
            </a:r>
            <a:endParaRPr lang="en-US" sz="2000" dirty="0">
              <a:solidFill>
                <a:schemeClr val="bg1"/>
              </a:solidFill>
            </a:endParaRP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 132,470 a/f of Project water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   42,752 a/f of excess capacity water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     2,959 a/f of winter water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 109,944 a/f of Project space in Pueblo</a:t>
            </a:r>
          </a:p>
          <a:p>
            <a:pPr>
              <a:buFontTx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    30,368 a/f of Project space in Twin &amp; Turquoise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/>
          <a:lstStyle/>
          <a:p>
            <a:pPr algn="l">
              <a:defRPr/>
            </a:pPr>
            <a:r>
              <a:rPr lang="en-US" sz="3600" b="1">
                <a:solidFill>
                  <a:schemeClr val="folHlink"/>
                </a:solidFill>
              </a:rPr>
              <a:t>Spill Priorities</a:t>
            </a:r>
            <a:r>
              <a:rPr lang="en-US" sz="1800">
                <a:solidFill>
                  <a:schemeClr val="folHlink"/>
                </a:solidFill>
              </a:rPr>
              <a:t> </a:t>
            </a:r>
            <a:r>
              <a:rPr lang="en-US" sz="1800">
                <a:solidFill>
                  <a:schemeClr val="folHlink"/>
                </a:solidFill>
                <a:effectLst/>
              </a:rPr>
              <a:t>Article 13 of the SECWCD/United States Contract. </a:t>
            </a:r>
            <a:br>
              <a:rPr lang="en-US" sz="1800">
                <a:solidFill>
                  <a:schemeClr val="folHlink"/>
                </a:solidFill>
              </a:rPr>
            </a:br>
            <a:endParaRPr lang="en-US" sz="1800">
              <a:solidFill>
                <a:schemeClr val="folHlink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" y="838200"/>
            <a:ext cx="9144000" cy="23622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1800" dirty="0">
                <a:solidFill>
                  <a:schemeClr val="folHlink"/>
                </a:solidFill>
                <a:effectLst/>
              </a:rPr>
              <a:t>Sub article 13.(a) Whenever water is evacuated from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Pueblo, Twin Lakes, and Turquoise Reservoirs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to meet the necessities of Project flood control, generation purposes, storage of trans-mountain Project water, or native Project water, and operational requirements; except as provided in </a:t>
            </a:r>
            <a:r>
              <a:rPr lang="en-US" altLang="en-US" sz="1800" dirty="0" err="1">
                <a:solidFill>
                  <a:schemeClr val="folHlink"/>
                </a:solidFill>
                <a:effectLst/>
              </a:rPr>
              <a:t>Subarticle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13.(b) below, the water evacuated shall be charged in the following order: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dirty="0">
              <a:solidFill>
                <a:schemeClr val="folHlink"/>
              </a:solidFill>
              <a:effectLst/>
            </a:endParaRP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folHlink"/>
                </a:solidFill>
                <a:effectLst/>
              </a:rPr>
              <a:t>1. Against water stored under contracts for if-and-when available storage space for entities which will use the water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outside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the District boundaries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folHlink"/>
                </a:solidFill>
                <a:effectLst/>
              </a:rPr>
              <a:t>2. Against water stored under contract for if-and-when available storage space for entities which will use the water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within the District boundaries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folHlink"/>
                </a:solidFill>
                <a:effectLst/>
              </a:rPr>
              <a:t>3. Against any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winter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storage water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in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excess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of 70,000 acre-feet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folHlink"/>
                </a:solidFill>
                <a:effectLst/>
              </a:rPr>
              <a:t>4. Against water stored under contracts with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municipal entities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within the boundaries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of the District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, which water is neither Project water nor return flow from Project water and which is limited to 163,100 acre-feet, less any Project water purchased and stored by municipal users.  This evacuation will be charged pro rata against all water stored under such like contracts at the time of evacuation.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n-US" sz="1800" dirty="0">
                <a:solidFill>
                  <a:schemeClr val="folHlink"/>
                </a:solidFill>
                <a:effectLst/>
              </a:rPr>
              <a:t>5. Against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winter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storage water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not in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</a:t>
            </a:r>
            <a:r>
              <a:rPr lang="en-US" altLang="en-US" sz="1800" b="1" dirty="0">
                <a:solidFill>
                  <a:schemeClr val="folHlink"/>
                </a:solidFill>
                <a:effectLst/>
              </a:rPr>
              <a:t>excess of 70,000</a:t>
            </a:r>
            <a:r>
              <a:rPr lang="en-US" altLang="en-US" sz="1800" dirty="0">
                <a:solidFill>
                  <a:schemeClr val="folHlink"/>
                </a:solidFill>
                <a:effectLst/>
              </a:rPr>
              <a:t> acre-feet.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800" dirty="0">
              <a:solidFill>
                <a:schemeClr val="folHlink"/>
              </a:solidFill>
              <a:effectLst/>
            </a:endParaRPr>
          </a:p>
        </p:txBody>
      </p:sp>
      <p:sp>
        <p:nvSpPr>
          <p:cNvPr id="21508" name="Text Box 12"/>
          <p:cNvSpPr txBox="1">
            <a:spLocks noChangeArrowheads="1"/>
          </p:cNvSpPr>
          <p:nvPr/>
        </p:nvSpPr>
        <p:spPr bwMode="auto">
          <a:xfrm>
            <a:off x="1676400" y="5562600"/>
            <a:ext cx="640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cap="sq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en-US" dirty="0">
                <a:solidFill>
                  <a:schemeClr val="bg1"/>
                </a:solidFill>
                <a:latin typeface="Tahoma" panose="020B0604030504040204" pitchFamily="34" charset="0"/>
              </a:rPr>
              <a:t>Project water does not spill!</a:t>
            </a:r>
          </a:p>
        </p:txBody>
      </p:sp>
    </p:spTree>
    <p:extLst>
      <p:ext uri="{BB962C8B-B14F-4D97-AF65-F5344CB8AC3E}">
        <p14:creationId xmlns:p14="http://schemas.microsoft.com/office/powerpoint/2010/main" val="13762558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9A77E-D264-4550-967B-7725E21D8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AB6E6-5E3D-4529-B1B4-B9FBBF2E5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735409"/>
            <a:ext cx="9144000" cy="4572000"/>
          </a:xfrm>
        </p:spPr>
      </p:pic>
    </p:spTree>
    <p:extLst>
      <p:ext uri="{BB962C8B-B14F-4D97-AF65-F5344CB8AC3E}">
        <p14:creationId xmlns:p14="http://schemas.microsoft.com/office/powerpoint/2010/main" val="36135909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261E38-4590-4C1A-9BC7-AC067579B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4032DC-2BD0-4CFA-9C3E-E673B23DCC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480" y="29095"/>
            <a:ext cx="9113520" cy="5695950"/>
          </a:xfrm>
        </p:spPr>
      </p:pic>
    </p:spTree>
    <p:extLst>
      <p:ext uri="{BB962C8B-B14F-4D97-AF65-F5344CB8AC3E}">
        <p14:creationId xmlns:p14="http://schemas.microsoft.com/office/powerpoint/2010/main" val="992302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0"/>
            <a:ext cx="8331200" cy="6248400"/>
          </a:xfrm>
        </p:spPr>
      </p:pic>
      <p:sp>
        <p:nvSpPr>
          <p:cNvPr id="3" name="TextBox 2"/>
          <p:cNvSpPr txBox="1"/>
          <p:nvPr/>
        </p:nvSpPr>
        <p:spPr>
          <a:xfrm>
            <a:off x="533400" y="76200"/>
            <a:ext cx="344036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</a:rPr>
              <a:t>2019-2020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Winter Water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Stored in Pueblo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43,866 AF</a:t>
            </a:r>
          </a:p>
          <a:p>
            <a:pPr algn="ctr"/>
            <a:endParaRPr lang="en-US" sz="3200" b="1" dirty="0">
              <a:solidFill>
                <a:schemeClr val="bg1"/>
              </a:solidFill>
            </a:endParaRP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Average Total</a:t>
            </a:r>
          </a:p>
          <a:p>
            <a:pPr algn="ctr"/>
            <a:r>
              <a:rPr lang="en-US" sz="3200" b="1" dirty="0">
                <a:solidFill>
                  <a:schemeClr val="bg1"/>
                </a:solidFill>
              </a:rPr>
              <a:t>43,302 AF</a:t>
            </a:r>
          </a:p>
        </p:txBody>
      </p:sp>
    </p:spTree>
    <p:extLst>
      <p:ext uri="{BB962C8B-B14F-4D97-AF65-F5344CB8AC3E}">
        <p14:creationId xmlns:p14="http://schemas.microsoft.com/office/powerpoint/2010/main" val="15018507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06516470"/>
              </p:ext>
            </p:extLst>
          </p:nvPr>
        </p:nvGraphicFramePr>
        <p:xfrm>
          <a:off x="0" y="0"/>
          <a:ext cx="9143999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56802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0"/>
            <a:ext cx="6858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086101" y="152400"/>
            <a:ext cx="5257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Storage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</a:rPr>
              <a:t>As of October 13, 2020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622041" y="1529716"/>
            <a:ext cx="4343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Turquoise       88% </a:t>
            </a:r>
          </a:p>
          <a:p>
            <a:pPr>
              <a:lnSpc>
                <a:spcPct val="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Twin Lakes     90% </a:t>
            </a:r>
          </a:p>
          <a:p>
            <a:pPr>
              <a:lnSpc>
                <a:spcPct val="500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2400" b="1" dirty="0">
                <a:solidFill>
                  <a:schemeClr val="bg1"/>
                </a:solidFill>
              </a:rPr>
              <a:t>  Pueblo           113% 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966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E5BC1B-AA84-47D2-9ABB-65FF1A04A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E2B7208-E699-4F41-8D6F-C162305134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6562775"/>
              </p:ext>
            </p:extLst>
          </p:nvPr>
        </p:nvGraphicFramePr>
        <p:xfrm>
          <a:off x="457200" y="304800"/>
          <a:ext cx="8229600" cy="5838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/>
              <a:t>Winter Operations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2" y="1676400"/>
            <a:ext cx="3794323" cy="4235851"/>
          </a:xfrm>
        </p:spPr>
      </p:pic>
      <p:sp>
        <p:nvSpPr>
          <p:cNvPr id="5" name="TextBox 4"/>
          <p:cNvSpPr txBox="1"/>
          <p:nvPr/>
        </p:nvSpPr>
        <p:spPr>
          <a:xfrm>
            <a:off x="152400" y="1295400"/>
            <a:ext cx="472440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Anticipate moving around 26.7 KAF down from the upper reservoirs beginning mid-Nov. </a:t>
            </a:r>
            <a:r>
              <a:rPr lang="en-US" b="1">
                <a:solidFill>
                  <a:schemeClr val="bg1"/>
                </a:solidFill>
              </a:rPr>
              <a:t>Net 24 </a:t>
            </a:r>
            <a:r>
              <a:rPr lang="en-US" b="1" dirty="0">
                <a:solidFill>
                  <a:schemeClr val="bg1"/>
                </a:solidFill>
              </a:rPr>
              <a:t>KAF in Pueblo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Winter water ends March 15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Use of Joint Pool ends April 15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After April 15, all winter water will be stored up 70 KAF plus what room is available after project and Spill 4 water is accounted for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Winter and </a:t>
            </a:r>
            <a:r>
              <a:rPr lang="en-US" b="1" dirty="0" err="1">
                <a:solidFill>
                  <a:schemeClr val="bg1"/>
                </a:solidFill>
              </a:rPr>
              <a:t>Prj</a:t>
            </a:r>
            <a:r>
              <a:rPr lang="en-US" b="1" dirty="0">
                <a:solidFill>
                  <a:schemeClr val="bg1"/>
                </a:solidFill>
              </a:rPr>
              <a:t> Ag water out by May 1</a:t>
            </a:r>
          </a:p>
          <a:p>
            <a:pPr marL="285750" indent="-285750">
              <a:buFont typeface="Arial" pitchFamily="34" charset="0"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b="1" dirty="0">
                <a:solidFill>
                  <a:schemeClr val="bg1"/>
                </a:solidFill>
              </a:rPr>
              <a:t>Movement of water will be adjusted according to the forecast and customers needs</a:t>
            </a:r>
          </a:p>
          <a:p>
            <a:pPr>
              <a:buFont typeface="Arial" pitchFamily="34" charset="0"/>
              <a:buChar char="•"/>
            </a:pPr>
            <a:endParaRPr lang="en-US" sz="1400" b="1" dirty="0">
              <a:solidFill>
                <a:schemeClr val="bg1"/>
              </a:solidFill>
            </a:endParaRP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141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 descr="Picture 043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0371" y="76200"/>
            <a:ext cx="8599105" cy="6019800"/>
          </a:xfrm>
        </p:spPr>
      </p:pic>
      <p:sp>
        <p:nvSpPr>
          <p:cNvPr id="6" name="Rectangle 5"/>
          <p:cNvSpPr/>
          <p:nvPr/>
        </p:nvSpPr>
        <p:spPr>
          <a:xfrm>
            <a:off x="228600" y="0"/>
            <a:ext cx="85344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CONTENT</a:t>
            </a:r>
            <a:r>
              <a:rPr lang="en-US" sz="2400" b="1" dirty="0">
                <a:solidFill>
                  <a:srgbClr val="FFC000"/>
                </a:solidFill>
              </a:rPr>
              <a:t>                           </a:t>
            </a:r>
            <a:r>
              <a:rPr lang="en-US" sz="2400" b="1" dirty="0">
                <a:solidFill>
                  <a:schemeClr val="bg1"/>
                </a:solidFill>
              </a:rPr>
              <a:t>178,014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+ New WW	                         43,000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+ Project Water		   24,000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+ M&amp;I Inflow                         24,500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- Total Releases                   17,150</a:t>
            </a:r>
            <a:r>
              <a:rPr lang="en-US" sz="1200" b="1" dirty="0">
                <a:solidFill>
                  <a:schemeClr val="bg1"/>
                </a:solidFill>
              </a:rPr>
              <a:t> (no releases in anticipation of a spill included) 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- </a:t>
            </a:r>
            <a:r>
              <a:rPr lang="en-US" sz="2400" b="1" dirty="0" err="1">
                <a:solidFill>
                  <a:schemeClr val="bg1"/>
                </a:solidFill>
              </a:rPr>
              <a:t>Evap</a:t>
            </a:r>
            <a:r>
              <a:rPr lang="en-US" sz="2400" b="1" dirty="0">
                <a:solidFill>
                  <a:schemeClr val="bg1"/>
                </a:solidFill>
              </a:rPr>
              <a:t>                                 </a:t>
            </a:r>
            <a:r>
              <a:rPr lang="en-US" sz="2400" b="1" u="sng" dirty="0">
                <a:solidFill>
                  <a:schemeClr val="bg1"/>
                </a:solidFill>
              </a:rPr>
              <a:t>    5,000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rgbClr val="FFC000"/>
                </a:solidFill>
              </a:rPr>
              <a:t>APRIL 15</a:t>
            </a:r>
            <a:r>
              <a:rPr lang="en-US" sz="2400" b="1" dirty="0">
                <a:solidFill>
                  <a:schemeClr val="bg1"/>
                </a:solidFill>
              </a:rPr>
              <a:t>                            247,364– 245,373= 1,991 AF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                       spill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                                        </a:t>
            </a:r>
          </a:p>
          <a:p>
            <a:pPr marL="0" indent="0">
              <a:buNone/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 BEFORE MAY 1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- 2020 W.W.                           2,959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- 2020 Ag. </a:t>
            </a:r>
            <a:r>
              <a:rPr lang="en-US" sz="2400" b="1" dirty="0" err="1">
                <a:solidFill>
                  <a:schemeClr val="bg1"/>
                </a:solidFill>
              </a:rPr>
              <a:t>Proj</a:t>
            </a:r>
            <a:r>
              <a:rPr lang="en-US" sz="2400" b="1" dirty="0">
                <a:solidFill>
                  <a:schemeClr val="bg1"/>
                </a:solidFill>
              </a:rPr>
              <a:t>. W. 	        </a:t>
            </a:r>
            <a:r>
              <a:rPr lang="en-US" sz="2400" b="1" u="sng" dirty="0">
                <a:solidFill>
                  <a:schemeClr val="bg1"/>
                </a:solidFill>
              </a:rPr>
              <a:t>      3,104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                                259,402 – 245,373 = -4,072 AF            </a:t>
            </a:r>
          </a:p>
          <a:p>
            <a:pPr marL="0" indent="0">
              <a:buNone/>
            </a:pPr>
            <a:r>
              <a:rPr lang="en-US" sz="2400" b="1" dirty="0">
                <a:solidFill>
                  <a:schemeClr val="bg1"/>
                </a:solidFill>
              </a:rPr>
              <a:t>                                                                                no spill         </a:t>
            </a:r>
          </a:p>
          <a:p>
            <a:r>
              <a:rPr lang="en-US" sz="2000" i="1" dirty="0">
                <a:solidFill>
                  <a:schemeClr val="bg1">
                    <a:lumMod val="95000"/>
                  </a:schemeClr>
                </a:solidFill>
              </a:rPr>
              <a:t>*Winter water storage is subject to Article 13 of the USBR/SECWCD contract</a:t>
            </a:r>
          </a:p>
          <a:p>
            <a:endParaRPr lang="en-US" sz="20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7739588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4411A60B57CFE4DAA3DA3F99CF9C646" ma:contentTypeVersion="11" ma:contentTypeDescription="Create a new document." ma:contentTypeScope="" ma:versionID="e46f38b1a219fb8b7ab1b5e27a8c972d">
  <xsd:schema xmlns:xsd="http://www.w3.org/2001/XMLSchema" xmlns:xs="http://www.w3.org/2001/XMLSchema" xmlns:p="http://schemas.microsoft.com/office/2006/metadata/properties" xmlns:ns3="6ac37530-33e7-49a8-8adb-33ff3c8e7cc4" xmlns:ns4="0d9d59b5-c600-45b0-b87b-85cafa43f80c" targetNamespace="http://schemas.microsoft.com/office/2006/metadata/properties" ma:root="true" ma:fieldsID="29dd4f4141e68a376007bbbce55e9f9d" ns3:_="" ns4:_="">
    <xsd:import namespace="6ac37530-33e7-49a8-8adb-33ff3c8e7cc4"/>
    <xsd:import namespace="0d9d59b5-c600-45b0-b87b-85cafa43f8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GenerationTime" minOccurs="0"/>
                <xsd:element ref="ns4:MediaServiceEventHashCode" minOccurs="0"/>
                <xsd:element ref="ns4:MediaServiceOCR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ac37530-33e7-49a8-8adb-33ff3c8e7cc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9d59b5-c600-45b0-b87b-85cafa43f8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C06E123-81D3-40E9-A96E-4D6081DE3C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5989790-F30F-4B18-892A-FA2F74514D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ac37530-33e7-49a8-8adb-33ff3c8e7cc4"/>
    <ds:schemaRef ds:uri="0d9d59b5-c600-45b0-b87b-85cafa43f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A3BF694-B1ED-4B36-A74D-7A7B492811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14660</TotalTime>
  <Words>565</Words>
  <Application>Microsoft Office PowerPoint</Application>
  <PresentationFormat>On-screen Show (4:3)</PresentationFormat>
  <Paragraphs>66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Tahoma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Winter Operations</vt:lpstr>
      <vt:lpstr>PowerPoint Presentation</vt:lpstr>
      <vt:lpstr>Spill Priorities Article 13 of the SECWCD/United States Contract.  </vt:lpstr>
    </vt:vector>
  </TitlesOfParts>
  <Company>usbr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usbr</dc:creator>
  <cp:lastModifiedBy>Margie Medina</cp:lastModifiedBy>
  <cp:revision>915</cp:revision>
  <cp:lastPrinted>2014-10-17T14:41:47Z</cp:lastPrinted>
  <dcterms:created xsi:type="dcterms:W3CDTF">2004-03-19T17:04:19Z</dcterms:created>
  <dcterms:modified xsi:type="dcterms:W3CDTF">2020-10-14T20:57:29Z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0x01010014411A60B57CFE4DAA3DA3F99CF9C646</vt:lpwstr>
  </property>
</Properties>
</file>