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7" r:id="rId2"/>
    <p:sldId id="318" r:id="rId3"/>
    <p:sldId id="314" r:id="rId4"/>
    <p:sldId id="328" r:id="rId5"/>
    <p:sldId id="333" r:id="rId6"/>
    <p:sldId id="258" r:id="rId7"/>
    <p:sldId id="319" r:id="rId8"/>
    <p:sldId id="300" r:id="rId9"/>
    <p:sldId id="266" r:id="rId10"/>
    <p:sldId id="270" r:id="rId11"/>
    <p:sldId id="286" r:id="rId12"/>
    <p:sldId id="298" r:id="rId13"/>
    <p:sldId id="336" r:id="rId14"/>
    <p:sldId id="269" r:id="rId15"/>
    <p:sldId id="311" r:id="rId16"/>
    <p:sldId id="332" r:id="rId17"/>
    <p:sldId id="335" r:id="rId18"/>
    <p:sldId id="31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69" autoAdjust="0"/>
    <p:restoredTop sz="94660"/>
  </p:normalViewPr>
  <p:slideViewPr>
    <p:cSldViewPr snapToGrid="0">
      <p:cViewPr varScale="1">
        <p:scale>
          <a:sx n="45" d="100"/>
          <a:sy n="45" d="100"/>
        </p:scale>
        <p:origin x="84" y="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B9FF55-92D6-4988-BA1A-BD4970CE5E51}"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B65D3B-974A-460F-B59F-9B5E02CDBCBE}" type="slidenum">
              <a:rPr lang="en-US" smtClean="0"/>
              <a:t>‹#›</a:t>
            </a:fld>
            <a:endParaRPr lang="en-US"/>
          </a:p>
        </p:txBody>
      </p:sp>
    </p:spTree>
    <p:extLst>
      <p:ext uri="{BB962C8B-B14F-4D97-AF65-F5344CB8AC3E}">
        <p14:creationId xmlns:p14="http://schemas.microsoft.com/office/powerpoint/2010/main" val="174974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coming!</a:t>
            </a:r>
          </a:p>
        </p:txBody>
      </p:sp>
      <p:sp>
        <p:nvSpPr>
          <p:cNvPr id="4" name="Slide Number Placeholder 3"/>
          <p:cNvSpPr>
            <a:spLocks noGrp="1"/>
          </p:cNvSpPr>
          <p:nvPr>
            <p:ph type="sldNum" sz="quarter" idx="5"/>
          </p:nvPr>
        </p:nvSpPr>
        <p:spPr/>
        <p:txBody>
          <a:bodyPr/>
          <a:lstStyle/>
          <a:p>
            <a:fld id="{38B65D3B-974A-460F-B59F-9B5E02CDBCBE}" type="slidenum">
              <a:rPr lang="en-US" smtClean="0"/>
              <a:t>1</a:t>
            </a:fld>
            <a:endParaRPr lang="en-US"/>
          </a:p>
        </p:txBody>
      </p:sp>
    </p:spTree>
    <p:extLst>
      <p:ext uri="{BB962C8B-B14F-4D97-AF65-F5344CB8AC3E}">
        <p14:creationId xmlns:p14="http://schemas.microsoft.com/office/powerpoint/2010/main" val="8654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the black, are only the acres that can use the Project water RFs. And depending on the scenario, or way the AFRR is applied, changed the results. Lets take a look at a couple scenarios.</a:t>
            </a:r>
          </a:p>
        </p:txBody>
      </p:sp>
      <p:sp>
        <p:nvSpPr>
          <p:cNvPr id="4" name="Slide Number Placeholder 3"/>
          <p:cNvSpPr>
            <a:spLocks noGrp="1"/>
          </p:cNvSpPr>
          <p:nvPr>
            <p:ph type="sldNum" sz="quarter" idx="10"/>
          </p:nvPr>
        </p:nvSpPr>
        <p:spPr/>
        <p:txBody>
          <a:bodyPr/>
          <a:lstStyle/>
          <a:p>
            <a:fld id="{0F41ED2D-DF3F-48F5-BE44-0A34B8BAA634}" type="slidenum">
              <a:rPr lang="en-US" smtClean="0"/>
              <a:t>10</a:t>
            </a:fld>
            <a:endParaRPr lang="en-US"/>
          </a:p>
        </p:txBody>
      </p:sp>
    </p:spTree>
    <p:extLst>
      <p:ext uri="{BB962C8B-B14F-4D97-AF65-F5344CB8AC3E}">
        <p14:creationId xmlns:p14="http://schemas.microsoft.com/office/powerpoint/2010/main" val="154540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scenario was applying the FL pilot project to the entire District. As you can see from the tables, each ditch benefitted but the sole source wells </a:t>
            </a:r>
            <a:r>
              <a:rPr lang="en-US" dirty="0" err="1"/>
              <a:t>stuggled</a:t>
            </a:r>
            <a:r>
              <a:rPr lang="en-US" dirty="0"/>
              <a:t>; however, in terms of equity, this drastically changed the “winner and losers” of the RF and drastically moves away from the equity of how we allocation First Use Project Water. Lastly, since every ditch has a different distribution, the DEO would go from one model before the Pilot Project to 8 or more models to try capturing all the accounting. This is a hard sell basin wide.</a:t>
            </a:r>
          </a:p>
        </p:txBody>
      </p:sp>
      <p:sp>
        <p:nvSpPr>
          <p:cNvPr id="4" name="Slide Number Placeholder 3"/>
          <p:cNvSpPr>
            <a:spLocks noGrp="1"/>
          </p:cNvSpPr>
          <p:nvPr>
            <p:ph type="sldNum" sz="quarter" idx="5"/>
          </p:nvPr>
        </p:nvSpPr>
        <p:spPr/>
        <p:txBody>
          <a:bodyPr/>
          <a:lstStyle/>
          <a:p>
            <a:fld id="{38B65D3B-974A-460F-B59F-9B5E02CDBCBE}" type="slidenum">
              <a:rPr lang="en-US" smtClean="0"/>
              <a:t>11</a:t>
            </a:fld>
            <a:endParaRPr lang="en-US"/>
          </a:p>
        </p:txBody>
      </p:sp>
    </p:spTree>
    <p:extLst>
      <p:ext uri="{BB962C8B-B14F-4D97-AF65-F5344CB8AC3E}">
        <p14:creationId xmlns:p14="http://schemas.microsoft.com/office/powerpoint/2010/main" val="228510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later scenarios we looked at was an allocation by Farm Unit, not by ditch. </a:t>
            </a:r>
            <a:r>
              <a:rPr lang="en-US" sz="1200" dirty="0"/>
              <a:t>A “farm unit” is “a field or group of fields that have common wells, irrigation efficiencies, and a landowner or land user under a common ditch.”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still doesn’t address adding Rule 10, or irrigation efficiencies.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scenario, all available beneficiaries received an allocation of water. Each beneficiary received the same AF/ac allocation. And the Farm Unit is how the DEO account for </a:t>
            </a:r>
            <a:r>
              <a:rPr lang="en-US" sz="1200" dirty="0" err="1"/>
              <a:t>groudwater</a:t>
            </a:r>
            <a:r>
              <a:rPr lang="en-US" sz="1200" dirty="0"/>
              <a:t> currently, so we adopt their system since DEO accounts for the water. </a:t>
            </a:r>
          </a:p>
          <a:p>
            <a:endParaRPr lang="en-US" dirty="0"/>
          </a:p>
        </p:txBody>
      </p:sp>
      <p:sp>
        <p:nvSpPr>
          <p:cNvPr id="4" name="Slide Number Placeholder 3"/>
          <p:cNvSpPr>
            <a:spLocks noGrp="1"/>
          </p:cNvSpPr>
          <p:nvPr>
            <p:ph type="sldNum" sz="quarter" idx="5"/>
          </p:nvPr>
        </p:nvSpPr>
        <p:spPr/>
        <p:txBody>
          <a:bodyPr/>
          <a:lstStyle/>
          <a:p>
            <a:fld id="{38B65D3B-974A-460F-B59F-9B5E02CDBCBE}" type="slidenum">
              <a:rPr lang="en-US" smtClean="0"/>
              <a:t>12</a:t>
            </a:fld>
            <a:endParaRPr lang="en-US"/>
          </a:p>
        </p:txBody>
      </p:sp>
    </p:spTree>
    <p:extLst>
      <p:ext uri="{BB962C8B-B14F-4D97-AF65-F5344CB8AC3E}">
        <p14:creationId xmlns:p14="http://schemas.microsoft.com/office/powerpoint/2010/main" val="304804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adding rule 10 to the mix, this map shows the acres that are irrigated by wells, like we saw before.</a:t>
            </a:r>
          </a:p>
        </p:txBody>
      </p:sp>
      <p:sp>
        <p:nvSpPr>
          <p:cNvPr id="4" name="Slide Number Placeholder 3"/>
          <p:cNvSpPr>
            <a:spLocks noGrp="1"/>
          </p:cNvSpPr>
          <p:nvPr>
            <p:ph type="sldNum" sz="quarter" idx="10"/>
          </p:nvPr>
        </p:nvSpPr>
        <p:spPr/>
        <p:txBody>
          <a:bodyPr/>
          <a:lstStyle/>
          <a:p>
            <a:fld id="{0F41ED2D-DF3F-48F5-BE44-0A34B8BAA634}" type="slidenum">
              <a:rPr lang="en-US" smtClean="0"/>
              <a:t>13</a:t>
            </a:fld>
            <a:endParaRPr lang="en-US"/>
          </a:p>
        </p:txBody>
      </p:sp>
    </p:spTree>
    <p:extLst>
      <p:ext uri="{BB962C8B-B14F-4D97-AF65-F5344CB8AC3E}">
        <p14:creationId xmlns:p14="http://schemas.microsoft.com/office/powerpoint/2010/main" val="253055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additional acres irrigated by wells and have irrigation improvements or Rule 10 acres. The ability to help replace Rule 10 depletions is just as necessary as Rule 14, but in the pilot, we were allocating water to Rule 10 that was more than their usage. So we turned to modeling again to help balance the allocation between Rule 10 and Rule 14.</a:t>
            </a:r>
          </a:p>
        </p:txBody>
      </p:sp>
      <p:sp>
        <p:nvSpPr>
          <p:cNvPr id="4" name="Slide Number Placeholder 3"/>
          <p:cNvSpPr>
            <a:spLocks noGrp="1"/>
          </p:cNvSpPr>
          <p:nvPr>
            <p:ph type="sldNum" sz="quarter" idx="10"/>
          </p:nvPr>
        </p:nvSpPr>
        <p:spPr/>
        <p:txBody>
          <a:bodyPr/>
          <a:lstStyle/>
          <a:p>
            <a:fld id="{0F41ED2D-DF3F-48F5-BE44-0A34B8BAA634}" type="slidenum">
              <a:rPr lang="en-US" smtClean="0"/>
              <a:t>14</a:t>
            </a:fld>
            <a:endParaRPr lang="en-US"/>
          </a:p>
        </p:txBody>
      </p:sp>
    </p:spTree>
    <p:extLst>
      <p:ext uri="{BB962C8B-B14F-4D97-AF65-F5344CB8AC3E}">
        <p14:creationId xmlns:p14="http://schemas.microsoft.com/office/powerpoint/2010/main" val="118854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the allocation to Rule 14 but also meeting the growing need of Rule 10, an adjustment will be made at allocation to equitably balance the allocation to usage. </a:t>
            </a:r>
          </a:p>
        </p:txBody>
      </p:sp>
      <p:sp>
        <p:nvSpPr>
          <p:cNvPr id="4" name="Slide Number Placeholder 3"/>
          <p:cNvSpPr>
            <a:spLocks noGrp="1"/>
          </p:cNvSpPr>
          <p:nvPr>
            <p:ph type="sldNum" sz="quarter" idx="5"/>
          </p:nvPr>
        </p:nvSpPr>
        <p:spPr/>
        <p:txBody>
          <a:bodyPr/>
          <a:lstStyle/>
          <a:p>
            <a:fld id="{38B65D3B-974A-460F-B59F-9B5E02CDBCBE}" type="slidenum">
              <a:rPr lang="en-US" smtClean="0"/>
              <a:t>15</a:t>
            </a:fld>
            <a:endParaRPr lang="en-US"/>
          </a:p>
        </p:txBody>
      </p:sp>
    </p:spTree>
    <p:extLst>
      <p:ext uri="{BB962C8B-B14F-4D97-AF65-F5344CB8AC3E}">
        <p14:creationId xmlns:p14="http://schemas.microsoft.com/office/powerpoint/2010/main" val="200470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ED2D-DF3F-48F5-BE44-0A34B8BAA634}" type="slidenum">
              <a:rPr lang="en-US" smtClean="0"/>
              <a:t>16</a:t>
            </a:fld>
            <a:endParaRPr lang="en-US"/>
          </a:p>
        </p:txBody>
      </p:sp>
    </p:spTree>
    <p:extLst>
      <p:ext uri="{BB962C8B-B14F-4D97-AF65-F5344CB8AC3E}">
        <p14:creationId xmlns:p14="http://schemas.microsoft.com/office/powerpoint/2010/main" val="34739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take this information to the Committee and the Board in our work sessions, we will dive deeper into the detail of the pilot programs and the amended RF policy. If you want more detail, please come to the meetings. </a:t>
            </a:r>
          </a:p>
        </p:txBody>
      </p:sp>
      <p:sp>
        <p:nvSpPr>
          <p:cNvPr id="4" name="Slide Number Placeholder 3"/>
          <p:cNvSpPr>
            <a:spLocks noGrp="1"/>
          </p:cNvSpPr>
          <p:nvPr>
            <p:ph type="sldNum" sz="quarter" idx="5"/>
          </p:nvPr>
        </p:nvSpPr>
        <p:spPr/>
        <p:txBody>
          <a:bodyPr/>
          <a:lstStyle/>
          <a:p>
            <a:fld id="{38B65D3B-974A-460F-B59F-9B5E02CDBCBE}" type="slidenum">
              <a:rPr lang="en-US" smtClean="0"/>
              <a:t>17</a:t>
            </a:fld>
            <a:endParaRPr lang="en-US"/>
          </a:p>
        </p:txBody>
      </p:sp>
    </p:spTree>
    <p:extLst>
      <p:ext uri="{BB962C8B-B14F-4D97-AF65-F5344CB8AC3E}">
        <p14:creationId xmlns:p14="http://schemas.microsoft.com/office/powerpoint/2010/main" val="374506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always, we are also available after the meeting or by phone and email if you have questions.</a:t>
            </a:r>
          </a:p>
        </p:txBody>
      </p:sp>
      <p:sp>
        <p:nvSpPr>
          <p:cNvPr id="4" name="Slide Number Placeholder 3"/>
          <p:cNvSpPr>
            <a:spLocks noGrp="1"/>
          </p:cNvSpPr>
          <p:nvPr>
            <p:ph type="sldNum" sz="quarter" idx="5"/>
          </p:nvPr>
        </p:nvSpPr>
        <p:spPr/>
        <p:txBody>
          <a:bodyPr/>
          <a:lstStyle/>
          <a:p>
            <a:fld id="{38B65D3B-974A-460F-B59F-9B5E02CDBCBE}" type="slidenum">
              <a:rPr lang="en-US" smtClean="0"/>
              <a:t>18</a:t>
            </a:fld>
            <a:endParaRPr lang="en-US"/>
          </a:p>
        </p:txBody>
      </p:sp>
    </p:spTree>
    <p:extLst>
      <p:ext uri="{BB962C8B-B14F-4D97-AF65-F5344CB8AC3E}">
        <p14:creationId xmlns:p14="http://schemas.microsoft.com/office/powerpoint/2010/main" val="300103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this morning to talk about </a:t>
            </a:r>
          </a:p>
          <a:p>
            <a:r>
              <a:rPr lang="en-US" dirty="0"/>
              <a:t>we are finishing the Fort Lyon Pilot Project to allow all ag stakeholders to have a permanent program. How do we do that? By changing the District’s RF Policy to reflect those changes</a:t>
            </a:r>
          </a:p>
        </p:txBody>
      </p:sp>
      <p:sp>
        <p:nvSpPr>
          <p:cNvPr id="4" name="Slide Number Placeholder 3"/>
          <p:cNvSpPr>
            <a:spLocks noGrp="1"/>
          </p:cNvSpPr>
          <p:nvPr>
            <p:ph type="sldNum" sz="quarter" idx="5"/>
          </p:nvPr>
        </p:nvSpPr>
        <p:spPr/>
        <p:txBody>
          <a:bodyPr/>
          <a:lstStyle/>
          <a:p>
            <a:fld id="{38B65D3B-974A-460F-B59F-9B5E02CDBCBE}" type="slidenum">
              <a:rPr lang="en-US" smtClean="0"/>
              <a:t>2</a:t>
            </a:fld>
            <a:endParaRPr lang="en-US"/>
          </a:p>
        </p:txBody>
      </p:sp>
    </p:spTree>
    <p:extLst>
      <p:ext uri="{BB962C8B-B14F-4D97-AF65-F5344CB8AC3E}">
        <p14:creationId xmlns:p14="http://schemas.microsoft.com/office/powerpoint/2010/main" val="1730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we are amending the District’s RF policy, we needed to have meetings to inform our stakeholders. The meetings were broken up in the 4 geographical locations listed on the screen.</a:t>
            </a:r>
          </a:p>
          <a:p>
            <a:endParaRPr lang="en-US" dirty="0"/>
          </a:p>
          <a:p>
            <a:r>
              <a:rPr lang="en-US" dirty="0"/>
              <a:t>The next steps are to have work sessions with the committee and in February, we will approve the RF policy at the committee and board level</a:t>
            </a:r>
          </a:p>
          <a:p>
            <a:endParaRPr lang="en-US" dirty="0"/>
          </a:p>
          <a:p>
            <a:endParaRPr lang="en-US" dirty="0"/>
          </a:p>
        </p:txBody>
      </p:sp>
      <p:sp>
        <p:nvSpPr>
          <p:cNvPr id="4" name="Slide Number Placeholder 3"/>
          <p:cNvSpPr>
            <a:spLocks noGrp="1"/>
          </p:cNvSpPr>
          <p:nvPr>
            <p:ph type="sldNum" sz="quarter" idx="5"/>
          </p:nvPr>
        </p:nvSpPr>
        <p:spPr/>
        <p:txBody>
          <a:bodyPr/>
          <a:lstStyle/>
          <a:p>
            <a:fld id="{38B65D3B-974A-460F-B59F-9B5E02CDBCBE}" type="slidenum">
              <a:rPr lang="en-US" smtClean="0"/>
              <a:t>3</a:t>
            </a:fld>
            <a:endParaRPr lang="en-US"/>
          </a:p>
        </p:txBody>
      </p:sp>
    </p:spTree>
    <p:extLst>
      <p:ext uri="{BB962C8B-B14F-4D97-AF65-F5344CB8AC3E}">
        <p14:creationId xmlns:p14="http://schemas.microsoft.com/office/powerpoint/2010/main" val="178530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bg1"/>
                </a:solidFill>
              </a:rPr>
              <a:t>Project Area</a:t>
            </a:r>
          </a:p>
          <a:p>
            <a:pPr marL="628650" lvl="1" indent="-171450">
              <a:buFont typeface="Arial" panose="020B0604020202020204" pitchFamily="34" charset="0"/>
              <a:buChar char="•"/>
            </a:pPr>
            <a:r>
              <a:rPr lang="en-US" sz="1200" dirty="0">
                <a:solidFill>
                  <a:schemeClr val="bg1"/>
                </a:solidFill>
              </a:rPr>
              <a:t>A map of the area we are looking at </a:t>
            </a:r>
          </a:p>
          <a:p>
            <a:pPr marL="171450" indent="-171450">
              <a:buFont typeface="Arial" panose="020B0604020202020204" pitchFamily="34" charset="0"/>
              <a:buChar char="•"/>
            </a:pPr>
            <a:r>
              <a:rPr lang="en-US" sz="1200" dirty="0">
                <a:solidFill>
                  <a:schemeClr val="bg1"/>
                </a:solidFill>
              </a:rPr>
              <a:t>Fort Lyon Pilot Project</a:t>
            </a:r>
          </a:p>
          <a:p>
            <a:pPr marL="628650" lvl="1" indent="-171450">
              <a:buFont typeface="Arial" panose="020B0604020202020204" pitchFamily="34" charset="0"/>
              <a:buChar char="•"/>
            </a:pPr>
            <a:r>
              <a:rPr lang="en-US" sz="1200" dirty="0">
                <a:solidFill>
                  <a:schemeClr val="bg1"/>
                </a:solidFill>
              </a:rPr>
              <a:t>Where it all began</a:t>
            </a:r>
          </a:p>
          <a:p>
            <a:pPr marL="171450" indent="-171450">
              <a:buFont typeface="Arial" panose="020B0604020202020204" pitchFamily="34" charset="0"/>
              <a:buChar char="•"/>
            </a:pPr>
            <a:r>
              <a:rPr lang="en-US" sz="1200" dirty="0">
                <a:solidFill>
                  <a:schemeClr val="bg1"/>
                </a:solidFill>
              </a:rPr>
              <a:t>Scenario Planning</a:t>
            </a:r>
          </a:p>
          <a:p>
            <a:pPr marL="628650" lvl="1" indent="-171450">
              <a:buFont typeface="Arial" panose="020B0604020202020204" pitchFamily="34" charset="0"/>
              <a:buChar char="•"/>
            </a:pPr>
            <a:r>
              <a:rPr lang="en-US" sz="1200" dirty="0">
                <a:solidFill>
                  <a:schemeClr val="bg1"/>
                </a:solidFill>
              </a:rPr>
              <a:t>How we were able to look District Wide</a:t>
            </a:r>
          </a:p>
          <a:p>
            <a:pPr marL="171450" indent="-171450">
              <a:buFont typeface="Arial" panose="020B0604020202020204" pitchFamily="34" charset="0"/>
              <a:buChar char="•"/>
            </a:pPr>
            <a:r>
              <a:rPr lang="en-US" sz="1200" dirty="0">
                <a:solidFill>
                  <a:schemeClr val="bg1"/>
                </a:solidFill>
              </a:rPr>
              <a:t>Usage Study</a:t>
            </a:r>
          </a:p>
          <a:p>
            <a:pPr marL="628650" lvl="1" indent="-171450">
              <a:buFont typeface="Arial" panose="020B0604020202020204" pitchFamily="34" charset="0"/>
              <a:buChar char="•"/>
            </a:pPr>
            <a:r>
              <a:rPr lang="en-US" sz="1200" dirty="0">
                <a:solidFill>
                  <a:schemeClr val="bg1"/>
                </a:solidFill>
              </a:rPr>
              <a:t>Balance between Rule 10 and Rule 14</a:t>
            </a:r>
          </a:p>
          <a:p>
            <a:pPr marL="171450" indent="-171450">
              <a:buFont typeface="Arial" panose="020B0604020202020204" pitchFamily="34" charset="0"/>
              <a:buChar char="•"/>
            </a:pPr>
            <a:r>
              <a:rPr lang="en-US" sz="1200" dirty="0">
                <a:solidFill>
                  <a:schemeClr val="bg1"/>
                </a:solidFill>
              </a:rPr>
              <a:t>Proposed Program</a:t>
            </a:r>
          </a:p>
          <a:p>
            <a:pPr marL="628650" lvl="1" indent="-171450">
              <a:buFont typeface="Arial" panose="020B0604020202020204" pitchFamily="34" charset="0"/>
              <a:buChar char="•"/>
            </a:pPr>
            <a:r>
              <a:rPr lang="en-US" sz="1200" dirty="0">
                <a:solidFill>
                  <a:schemeClr val="bg1"/>
                </a:solidFill>
              </a:rPr>
              <a:t>The allocation process we’re implementing</a:t>
            </a:r>
          </a:p>
        </p:txBody>
      </p:sp>
      <p:sp>
        <p:nvSpPr>
          <p:cNvPr id="4" name="Slide Number Placeholder 3"/>
          <p:cNvSpPr>
            <a:spLocks noGrp="1"/>
          </p:cNvSpPr>
          <p:nvPr>
            <p:ph type="sldNum" sz="quarter" idx="5"/>
          </p:nvPr>
        </p:nvSpPr>
        <p:spPr/>
        <p:txBody>
          <a:bodyPr/>
          <a:lstStyle/>
          <a:p>
            <a:fld id="{38B65D3B-974A-460F-B59F-9B5E02CDBCBE}" type="slidenum">
              <a:rPr lang="en-US" smtClean="0"/>
              <a:t>4</a:t>
            </a:fld>
            <a:endParaRPr lang="en-US"/>
          </a:p>
        </p:txBody>
      </p:sp>
    </p:spTree>
    <p:extLst>
      <p:ext uri="{BB962C8B-B14F-4D97-AF65-F5344CB8AC3E}">
        <p14:creationId xmlns:p14="http://schemas.microsoft.com/office/powerpoint/2010/main" val="252862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irrigated acres from Pueblo Reservoir to Lamar. The Hatched area is the District boundaries. Each color on the map is the irrigated acreage for each ditch company. This is the project area because these are the only ditches we receive return flows from due to the HI model. As of now, this is the only area that is affected by the proposed policy changes.</a:t>
            </a:r>
          </a:p>
          <a:p>
            <a:endParaRPr lang="en-US" dirty="0"/>
          </a:p>
          <a:p>
            <a:r>
              <a:rPr lang="en-US" dirty="0"/>
              <a:t>Call out Bessemer, Colorado, Highline, and Fort Lyon</a:t>
            </a:r>
          </a:p>
          <a:p>
            <a:endParaRPr lang="en-US" dirty="0"/>
          </a:p>
          <a:p>
            <a:endParaRPr lang="en-US" dirty="0"/>
          </a:p>
        </p:txBody>
      </p:sp>
      <p:sp>
        <p:nvSpPr>
          <p:cNvPr id="4" name="Slide Number Placeholder 3"/>
          <p:cNvSpPr>
            <a:spLocks noGrp="1"/>
          </p:cNvSpPr>
          <p:nvPr>
            <p:ph type="sldNum" sz="quarter" idx="10"/>
          </p:nvPr>
        </p:nvSpPr>
        <p:spPr/>
        <p:txBody>
          <a:bodyPr/>
          <a:lstStyle/>
          <a:p>
            <a:fld id="{0F41ED2D-DF3F-48F5-BE44-0A34B8BAA634}" type="slidenum">
              <a:rPr lang="en-US" smtClean="0"/>
              <a:t>5</a:t>
            </a:fld>
            <a:endParaRPr lang="en-US"/>
          </a:p>
        </p:txBody>
      </p:sp>
    </p:spTree>
    <p:extLst>
      <p:ext uri="{BB962C8B-B14F-4D97-AF65-F5344CB8AC3E}">
        <p14:creationId xmlns:p14="http://schemas.microsoft.com/office/powerpoint/2010/main" val="216092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ED2D-DF3F-48F5-BE44-0A34B8BAA634}" type="slidenum">
              <a:rPr lang="en-US" smtClean="0"/>
              <a:t>6</a:t>
            </a:fld>
            <a:endParaRPr lang="en-US"/>
          </a:p>
        </p:txBody>
      </p:sp>
    </p:spTree>
    <p:extLst>
      <p:ext uri="{BB962C8B-B14F-4D97-AF65-F5344CB8AC3E}">
        <p14:creationId xmlns:p14="http://schemas.microsoft.com/office/powerpoint/2010/main" val="371496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Fort Lyon was in the pilot program from the beginning of the pilot to last year. RFs generated by FL, Used by only FL members, and were used for both Rule 14 and Rule 10. The Oxford and Highline had headgate wells; or wells that pumped into the ditch for all members to use; and offered a different picture on how RFs can be used. However not all the ditch companies in the District are able to use RFs the same way each of these ditches were able to. So instead of running a new ditch each year, we turned to modeling to understand what different programs did to each ditch and was referred to as scenario planning.</a:t>
            </a:r>
          </a:p>
        </p:txBody>
      </p:sp>
      <p:sp>
        <p:nvSpPr>
          <p:cNvPr id="4" name="Slide Number Placeholder 3"/>
          <p:cNvSpPr>
            <a:spLocks noGrp="1"/>
          </p:cNvSpPr>
          <p:nvPr>
            <p:ph type="sldNum" sz="quarter" idx="10"/>
          </p:nvPr>
        </p:nvSpPr>
        <p:spPr/>
        <p:txBody>
          <a:bodyPr/>
          <a:lstStyle/>
          <a:p>
            <a:fld id="{0F41ED2D-DF3F-48F5-BE44-0A34B8BAA634}" type="slidenum">
              <a:rPr lang="en-US" smtClean="0"/>
              <a:t>7</a:t>
            </a:fld>
            <a:endParaRPr lang="en-US"/>
          </a:p>
        </p:txBody>
      </p:sp>
    </p:spTree>
    <p:extLst>
      <p:ext uri="{BB962C8B-B14F-4D97-AF65-F5344CB8AC3E}">
        <p14:creationId xmlns:p14="http://schemas.microsoft.com/office/powerpoint/2010/main" val="176902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were a couple provisions in the CURRENT RF policy that did not allow for RFs to be used for Rule 10 and an AFRR could only use RFs from the lands that generated them, not the entire ditch company. So the scenarios looked at certain ways to apply the AFRR and flipped those switches on and off to see what it affected.</a:t>
            </a:r>
          </a:p>
          <a:p>
            <a:endParaRPr lang="en-US" dirty="0"/>
          </a:p>
          <a:p>
            <a:r>
              <a:rPr lang="en-US" dirty="0"/>
              <a:t>But how do we measure how effective each scenario was. Well, there were 3 metrics that we thought were imperative to keep whole. FOLLOW SLIDES</a:t>
            </a:r>
          </a:p>
        </p:txBody>
      </p:sp>
      <p:sp>
        <p:nvSpPr>
          <p:cNvPr id="4" name="Slide Number Placeholder 3"/>
          <p:cNvSpPr>
            <a:spLocks noGrp="1"/>
          </p:cNvSpPr>
          <p:nvPr>
            <p:ph type="sldNum" sz="quarter" idx="5"/>
          </p:nvPr>
        </p:nvSpPr>
        <p:spPr/>
        <p:txBody>
          <a:bodyPr/>
          <a:lstStyle/>
          <a:p>
            <a:fld id="{38B65D3B-974A-460F-B59F-9B5E02CDBCBE}" type="slidenum">
              <a:rPr lang="en-US" smtClean="0"/>
              <a:t>8</a:t>
            </a:fld>
            <a:endParaRPr lang="en-US"/>
          </a:p>
        </p:txBody>
      </p:sp>
    </p:spTree>
    <p:extLst>
      <p:ext uri="{BB962C8B-B14F-4D97-AF65-F5344CB8AC3E}">
        <p14:creationId xmlns:p14="http://schemas.microsoft.com/office/powerpoint/2010/main" val="348742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the map again to get a better visual. This map shows all the acres able to produce return flows. </a:t>
            </a:r>
          </a:p>
        </p:txBody>
      </p:sp>
      <p:sp>
        <p:nvSpPr>
          <p:cNvPr id="4" name="Slide Number Placeholder 3"/>
          <p:cNvSpPr>
            <a:spLocks noGrp="1"/>
          </p:cNvSpPr>
          <p:nvPr>
            <p:ph type="sldNum" sz="quarter" idx="10"/>
          </p:nvPr>
        </p:nvSpPr>
        <p:spPr/>
        <p:txBody>
          <a:bodyPr/>
          <a:lstStyle/>
          <a:p>
            <a:fld id="{0F41ED2D-DF3F-48F5-BE44-0A34B8BAA634}" type="slidenum">
              <a:rPr lang="en-US" smtClean="0"/>
              <a:t>9</a:t>
            </a:fld>
            <a:endParaRPr lang="en-US"/>
          </a:p>
        </p:txBody>
      </p:sp>
    </p:spTree>
    <p:extLst>
      <p:ext uri="{BB962C8B-B14F-4D97-AF65-F5344CB8AC3E}">
        <p14:creationId xmlns:p14="http://schemas.microsoft.com/office/powerpoint/2010/main" val="135546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47CD-C7DF-4E01-97E8-C50C23CBA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CA9CEA-2350-4A13-AA8B-532F41DE4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1F75D9-D625-48E3-B955-6B4AE324374A}"/>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A4D45E0B-0A87-4B93-97B5-FD171C76E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BBDD-09EA-468B-A0CB-666335D7B55E}"/>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263549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1429-55EA-4790-881A-2C8E4CFD69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D6E63-B9DF-47E4-937A-46DC40D5E9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9030E-D253-4B0C-8102-0E49F2BEF547}"/>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A345C8EC-9CF6-40DC-BFE4-41F711824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4D6CA-41E1-441F-8C85-CECB63FB7E9F}"/>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420017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25438-EC10-4A8A-A44E-9281F5673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DFA0B-3D7E-4347-8B16-FE07DAE6FB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1C4F6-1386-4F2F-BCC8-01BDE8E4D206}"/>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A3E58D61-2590-4EB0-B6F8-56CB07B3B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7F08E-4151-47B4-BC29-3797F6F878F3}"/>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107742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4327-755F-4A0C-B251-3F957F7F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BE717-F565-420F-B8F3-9101978A3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1648B-A465-4216-B6A1-65D7464686A0}"/>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6170573C-8419-441F-8904-DE1C42167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951CA-CC1D-4485-810A-46C8734441F9}"/>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333653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1133-284E-4D9B-8655-292624BC8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3C7BCD-2933-414A-B7E1-9B1271861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6D596D-F2E4-4C8C-BB04-A8C07D3D653E}"/>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FAEDE4D6-553C-4C44-AC9D-6F5E53E18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DAF89-8EE5-4B8F-B8C3-C7C56A0C8315}"/>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281488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0F22-1E0A-4824-877E-7E25DF2E45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92DEE-85B4-4FCA-9A1E-C7B95A9EAE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D50EF-1084-40E5-807C-7631A924A5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8862F-8BCF-424E-B3E1-117CCEEB8D71}"/>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6" name="Footer Placeholder 5">
            <a:extLst>
              <a:ext uri="{FF2B5EF4-FFF2-40B4-BE49-F238E27FC236}">
                <a16:creationId xmlns:a16="http://schemas.microsoft.com/office/drawing/2014/main" id="{20149627-9F34-4256-A292-D7EFC5C1C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A35F6-2C9B-46BC-80FB-1A254514CF29}"/>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116121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E629-F883-4F0B-83F5-06688F560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84F7D-66B6-49FC-9E4D-282E2EF32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181A68-9DE2-47C1-A16B-95C0ABD053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27BECD-47F9-498D-A17E-24EBAEC79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CD7B62-EADE-4B3D-9679-063D7B3D7D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E0C55-1A06-408A-8667-5CEE568F25DA}"/>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8" name="Footer Placeholder 7">
            <a:extLst>
              <a:ext uri="{FF2B5EF4-FFF2-40B4-BE49-F238E27FC236}">
                <a16:creationId xmlns:a16="http://schemas.microsoft.com/office/drawing/2014/main" id="{A3A7C993-C1F3-465C-A944-E4B335D0A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774D0-DBE7-4760-8092-EC5C361D7647}"/>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109341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C669-1B03-4A52-AF39-B2FD1A1C4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D4160-B09A-4247-B984-4BBAFE98FD38}"/>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4" name="Footer Placeholder 3">
            <a:extLst>
              <a:ext uri="{FF2B5EF4-FFF2-40B4-BE49-F238E27FC236}">
                <a16:creationId xmlns:a16="http://schemas.microsoft.com/office/drawing/2014/main" id="{8F83A447-1D9E-4300-A4D2-8A8463CE4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DFE1FC-6540-4B69-A10F-8FEF34302E91}"/>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26737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7DCB3-B66E-425A-BCC2-A8A10BDFE32F}"/>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3" name="Footer Placeholder 2">
            <a:extLst>
              <a:ext uri="{FF2B5EF4-FFF2-40B4-BE49-F238E27FC236}">
                <a16:creationId xmlns:a16="http://schemas.microsoft.com/office/drawing/2014/main" id="{77E56FFB-992E-49D5-A5B2-A1040A2D2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990B4A-D78A-459B-8648-933C482ABB5B}"/>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360950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C44E-40AF-490B-84F8-5A2DE4D78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A43EF-08DF-4957-8B07-20FA761E8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235CC-5730-4829-8497-FCB2B37BD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344DD-9A9D-480A-89AE-F1475C57ADF2}"/>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6" name="Footer Placeholder 5">
            <a:extLst>
              <a:ext uri="{FF2B5EF4-FFF2-40B4-BE49-F238E27FC236}">
                <a16:creationId xmlns:a16="http://schemas.microsoft.com/office/drawing/2014/main" id="{94B0DBF1-75AD-4345-8452-F1DAB258A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82A4D-80B0-4EB7-B154-DF0ABC61C5DD}"/>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17678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9C1-3744-4E47-ABCC-CC95F7521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87E00-8626-40E4-808A-2622574677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1C8DD-59E7-4737-86CE-C53CD94C3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83D919-AF52-45BB-93DB-47047B010A2A}"/>
              </a:ext>
            </a:extLst>
          </p:cNvPr>
          <p:cNvSpPr>
            <a:spLocks noGrp="1"/>
          </p:cNvSpPr>
          <p:nvPr>
            <p:ph type="dt" sz="half" idx="10"/>
          </p:nvPr>
        </p:nvSpPr>
        <p:spPr/>
        <p:txBody>
          <a:bodyPr/>
          <a:lstStyle/>
          <a:p>
            <a:fld id="{76647492-0DC5-4EA8-B65D-75073A4CC726}" type="datetimeFigureOut">
              <a:rPr lang="en-US" smtClean="0"/>
              <a:t>11/30/2021</a:t>
            </a:fld>
            <a:endParaRPr lang="en-US"/>
          </a:p>
        </p:txBody>
      </p:sp>
      <p:sp>
        <p:nvSpPr>
          <p:cNvPr id="6" name="Footer Placeholder 5">
            <a:extLst>
              <a:ext uri="{FF2B5EF4-FFF2-40B4-BE49-F238E27FC236}">
                <a16:creationId xmlns:a16="http://schemas.microsoft.com/office/drawing/2014/main" id="{A9DEE68F-45C5-4C1F-BF0B-535D977C9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87EFB-CABD-45C4-AC83-1D039D82098D}"/>
              </a:ext>
            </a:extLst>
          </p:cNvPr>
          <p:cNvSpPr>
            <a:spLocks noGrp="1"/>
          </p:cNvSpPr>
          <p:nvPr>
            <p:ph type="sldNum" sz="quarter" idx="12"/>
          </p:nvPr>
        </p:nvSpPr>
        <p:spPr/>
        <p:txBody>
          <a:bodyPr/>
          <a:lstStyle/>
          <a:p>
            <a:fld id="{0D991229-4DF8-49BF-813B-92A5CD22F397}" type="slidenum">
              <a:rPr lang="en-US" smtClean="0"/>
              <a:t>‹#›</a:t>
            </a:fld>
            <a:endParaRPr lang="en-US"/>
          </a:p>
        </p:txBody>
      </p:sp>
    </p:spTree>
    <p:extLst>
      <p:ext uri="{BB962C8B-B14F-4D97-AF65-F5344CB8AC3E}">
        <p14:creationId xmlns:p14="http://schemas.microsoft.com/office/powerpoint/2010/main" val="3820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23EA4-5A41-4FEF-AAF0-F8E81DC40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1DB9B-839B-4CC1-949C-071A3D8C4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2DABA-F3B0-4EE3-B9B3-785FCF72E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47492-0DC5-4EA8-B65D-75073A4CC726}" type="datetimeFigureOut">
              <a:rPr lang="en-US" smtClean="0"/>
              <a:t>11/30/2021</a:t>
            </a:fld>
            <a:endParaRPr lang="en-US"/>
          </a:p>
        </p:txBody>
      </p:sp>
      <p:sp>
        <p:nvSpPr>
          <p:cNvPr id="5" name="Footer Placeholder 4">
            <a:extLst>
              <a:ext uri="{FF2B5EF4-FFF2-40B4-BE49-F238E27FC236}">
                <a16:creationId xmlns:a16="http://schemas.microsoft.com/office/drawing/2014/main" id="{7D3F8B8A-3478-4D94-AE36-CF53B3945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5F3677-CAC6-4525-A8E8-7B586CC85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91229-4DF8-49BF-813B-92A5CD22F397}" type="slidenum">
              <a:rPr lang="en-US" smtClean="0"/>
              <a:t>‹#›</a:t>
            </a:fld>
            <a:endParaRPr lang="en-US"/>
          </a:p>
        </p:txBody>
      </p:sp>
    </p:spTree>
    <p:extLst>
      <p:ext uri="{BB962C8B-B14F-4D97-AF65-F5344CB8AC3E}">
        <p14:creationId xmlns:p14="http://schemas.microsoft.com/office/powerpoint/2010/main" val="215275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6649" y="721804"/>
            <a:ext cx="3874686" cy="5369713"/>
          </a:xfrm>
        </p:spPr>
        <p:txBody>
          <a:bodyPr>
            <a:normAutofit/>
          </a:bodyPr>
          <a:lstStyle/>
          <a:p>
            <a:r>
              <a:rPr lang="en-US" dirty="0">
                <a:solidFill>
                  <a:schemeClr val="bg1"/>
                </a:solidFill>
              </a:rPr>
              <a:t>Agricultural First Right of Refusal</a:t>
            </a:r>
            <a:br>
              <a:rPr lang="en-US" dirty="0">
                <a:solidFill>
                  <a:schemeClr val="bg1"/>
                </a:solidFill>
              </a:rPr>
            </a:br>
            <a:br>
              <a:rPr lang="en-US" dirty="0">
                <a:solidFill>
                  <a:schemeClr val="bg1"/>
                </a:solidFill>
              </a:rPr>
            </a:br>
            <a:r>
              <a:rPr lang="en-US" dirty="0">
                <a:solidFill>
                  <a:schemeClr val="bg1"/>
                </a:solidFill>
              </a:rPr>
              <a:t>	</a:t>
            </a:r>
            <a:r>
              <a:rPr lang="en-US" i="1" dirty="0">
                <a:solidFill>
                  <a:schemeClr val="bg1"/>
                </a:solidFill>
              </a:rPr>
              <a:t>A Look at a 	Sustainable 	Future</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48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004600" cy="6859771"/>
          </a:xfrm>
          <a:prstGeom prst="rect">
            <a:avLst/>
          </a:prstGeom>
        </p:spPr>
      </p:pic>
      <p:pic>
        <p:nvPicPr>
          <p:cNvPr id="4" name="Picture 3"/>
          <p:cNvPicPr>
            <a:picLocks noChangeAspect="1"/>
          </p:cNvPicPr>
          <p:nvPr/>
        </p:nvPicPr>
        <p:blipFill>
          <a:blip r:embed="rId4"/>
          <a:stretch>
            <a:fillRect/>
          </a:stretch>
        </p:blipFill>
        <p:spPr>
          <a:xfrm>
            <a:off x="0" y="4827722"/>
            <a:ext cx="1712747" cy="2030278"/>
          </a:xfrm>
          <a:prstGeom prst="rect">
            <a:avLst/>
          </a:prstGeom>
        </p:spPr>
      </p:pic>
      <p:sp>
        <p:nvSpPr>
          <p:cNvPr id="5" name="TextBox 4"/>
          <p:cNvSpPr txBox="1"/>
          <p:nvPr/>
        </p:nvSpPr>
        <p:spPr>
          <a:xfrm>
            <a:off x="1533525" y="352425"/>
            <a:ext cx="9163049" cy="1200329"/>
          </a:xfrm>
          <a:prstGeom prst="rect">
            <a:avLst/>
          </a:prstGeom>
          <a:solidFill>
            <a:schemeClr val="bg1"/>
          </a:solidFill>
        </p:spPr>
        <p:txBody>
          <a:bodyPr wrap="square" rtlCol="0">
            <a:spAutoFit/>
          </a:bodyPr>
          <a:lstStyle/>
          <a:p>
            <a:r>
              <a:rPr lang="en-US" sz="2400" b="1" dirty="0"/>
              <a:t>Irrigated Acreage in District</a:t>
            </a:r>
            <a:endParaRPr lang="en-US" sz="2400" dirty="0"/>
          </a:p>
          <a:p>
            <a:pPr marL="342900" indent="-342900">
              <a:buFont typeface="Arial" panose="020B0604020202020204" pitchFamily="34" charset="0"/>
              <a:buChar char="•"/>
            </a:pPr>
            <a:r>
              <a:rPr lang="en-US" sz="2400" dirty="0"/>
              <a:t>Black acres are also served by an augmentation provider</a:t>
            </a:r>
          </a:p>
          <a:p>
            <a:pPr marL="342900" indent="-342900">
              <a:buFont typeface="Arial" panose="020B0604020202020204" pitchFamily="34" charset="0"/>
              <a:buChar char="•"/>
            </a:pPr>
            <a:r>
              <a:rPr lang="en-US" sz="2400" dirty="0"/>
              <a:t>These acres can receive Project return flows</a:t>
            </a:r>
          </a:p>
        </p:txBody>
      </p:sp>
    </p:spTree>
    <p:extLst>
      <p:ext uri="{BB962C8B-B14F-4D97-AF65-F5344CB8AC3E}">
        <p14:creationId xmlns:p14="http://schemas.microsoft.com/office/powerpoint/2010/main" val="263390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379340"/>
            <a:ext cx="8051427" cy="954728"/>
          </a:xfrm>
        </p:spPr>
        <p:txBody>
          <a:bodyPr>
            <a:normAutofit/>
          </a:bodyPr>
          <a:lstStyle/>
          <a:p>
            <a:r>
              <a:rPr lang="en-US" dirty="0"/>
              <a:t>All Ditches Run Fort Lyon Pilot Project</a:t>
            </a:r>
          </a:p>
        </p:txBody>
      </p:sp>
      <p:graphicFrame>
        <p:nvGraphicFramePr>
          <p:cNvPr id="5" name="Content Placeholder 4"/>
          <p:cNvGraphicFramePr>
            <a:graphicFrameLocks noGrp="1"/>
          </p:cNvGraphicFramePr>
          <p:nvPr>
            <p:ph idx="1"/>
          </p:nvPr>
        </p:nvGraphicFramePr>
        <p:xfrm>
          <a:off x="9063690" y="755997"/>
          <a:ext cx="2522228" cy="1854200"/>
        </p:xfrm>
        <a:graphic>
          <a:graphicData uri="http://schemas.openxmlformats.org/drawingml/2006/table">
            <a:tbl>
              <a:tblPr firstRow="1" bandRow="1">
                <a:tableStyleId>{5C22544A-7EE6-4342-B048-85BDC9FD1C3A}</a:tableStyleId>
              </a:tblPr>
              <a:tblGrid>
                <a:gridCol w="1261114">
                  <a:extLst>
                    <a:ext uri="{9D8B030D-6E8A-4147-A177-3AD203B41FA5}">
                      <a16:colId xmlns:a16="http://schemas.microsoft.com/office/drawing/2014/main" val="20000"/>
                    </a:ext>
                  </a:extLst>
                </a:gridCol>
                <a:gridCol w="1261114">
                  <a:extLst>
                    <a:ext uri="{9D8B030D-6E8A-4147-A177-3AD203B41FA5}">
                      <a16:colId xmlns:a16="http://schemas.microsoft.com/office/drawing/2014/main" val="20001"/>
                    </a:ext>
                  </a:extLst>
                </a:gridCol>
              </a:tblGrid>
              <a:tr h="370840">
                <a:tc>
                  <a:txBody>
                    <a:bodyPr/>
                    <a:lstStyle/>
                    <a:p>
                      <a:pPr algn="l" fontAlgn="b"/>
                      <a:r>
                        <a:rPr lang="en-US" sz="1800" b="1" i="0" u="none" strike="noStrike" dirty="0">
                          <a:solidFill>
                            <a:schemeClr val="bg1"/>
                          </a:solidFill>
                          <a:effectLst/>
                          <a:latin typeface="Calibri"/>
                        </a:rPr>
                        <a:t>Provider</a:t>
                      </a:r>
                    </a:p>
                  </a:txBody>
                  <a:tcPr marL="0" marR="0" marT="0" marB="0" anchor="b"/>
                </a:tc>
                <a:tc>
                  <a:txBody>
                    <a:bodyPr/>
                    <a:lstStyle/>
                    <a:p>
                      <a:pPr algn="l" fontAlgn="b"/>
                      <a:r>
                        <a:rPr lang="en-US" sz="1800" b="1" i="0" u="none" strike="noStrike" dirty="0">
                          <a:solidFill>
                            <a:schemeClr val="bg1"/>
                          </a:solidFill>
                          <a:effectLst/>
                          <a:latin typeface="Calibri"/>
                        </a:rPr>
                        <a:t>Combined</a:t>
                      </a:r>
                    </a:p>
                  </a:txBody>
                  <a:tcPr marL="0" marR="0" marT="0" marB="0" anchor="b"/>
                </a:tc>
                <a:extLst>
                  <a:ext uri="{0D108BD9-81ED-4DB2-BD59-A6C34878D82A}">
                    <a16:rowId xmlns:a16="http://schemas.microsoft.com/office/drawing/2014/main" val="10000"/>
                  </a:ext>
                </a:extLst>
              </a:tr>
              <a:tr h="370840">
                <a:tc>
                  <a:txBody>
                    <a:bodyPr/>
                    <a:lstStyle/>
                    <a:p>
                      <a:pPr algn="l" fontAlgn="b"/>
                      <a:r>
                        <a:rPr lang="en-US" sz="1800" b="0" i="0" u="none" strike="noStrike" dirty="0">
                          <a:solidFill>
                            <a:srgbClr val="000000"/>
                          </a:solidFill>
                          <a:effectLst/>
                          <a:latin typeface="Calibri"/>
                        </a:rPr>
                        <a:t>AGUA</a:t>
                      </a:r>
                    </a:p>
                  </a:txBody>
                  <a:tcPr marL="0" marR="0" marT="0" marB="0" anchor="b"/>
                </a:tc>
                <a:tc>
                  <a:txBody>
                    <a:bodyPr/>
                    <a:lstStyle/>
                    <a:p>
                      <a:pPr algn="r" fontAlgn="b"/>
                      <a:r>
                        <a:rPr lang="en-US" sz="1800" b="0" i="0" u="none" strike="noStrike" dirty="0">
                          <a:solidFill>
                            <a:srgbClr val="000000"/>
                          </a:solidFill>
                          <a:effectLst/>
                          <a:latin typeface="Calibri"/>
                        </a:rPr>
                        <a:t>0.18</a:t>
                      </a:r>
                    </a:p>
                  </a:txBody>
                  <a:tcPr marL="0" marR="0" marT="0" marB="0" anchor="b"/>
                </a:tc>
                <a:extLst>
                  <a:ext uri="{0D108BD9-81ED-4DB2-BD59-A6C34878D82A}">
                    <a16:rowId xmlns:a16="http://schemas.microsoft.com/office/drawing/2014/main" val="10001"/>
                  </a:ext>
                </a:extLst>
              </a:tr>
              <a:tr h="370840">
                <a:tc>
                  <a:txBody>
                    <a:bodyPr/>
                    <a:lstStyle/>
                    <a:p>
                      <a:pPr algn="l" fontAlgn="b"/>
                      <a:r>
                        <a:rPr lang="en-US" sz="1800" b="0" i="0" u="none" strike="noStrike" dirty="0">
                          <a:solidFill>
                            <a:srgbClr val="000000"/>
                          </a:solidFill>
                          <a:effectLst/>
                          <a:latin typeface="Calibri"/>
                        </a:rPr>
                        <a:t>CWPDA</a:t>
                      </a:r>
                    </a:p>
                  </a:txBody>
                  <a:tcPr marL="0" marR="0" marT="0" marB="0" anchor="b"/>
                </a:tc>
                <a:tc>
                  <a:txBody>
                    <a:bodyPr/>
                    <a:lstStyle/>
                    <a:p>
                      <a:pPr algn="r" fontAlgn="b"/>
                      <a:r>
                        <a:rPr lang="en-US" sz="1800" b="0" i="0" u="none" strike="noStrike" dirty="0">
                          <a:solidFill>
                            <a:srgbClr val="000000"/>
                          </a:solidFill>
                          <a:effectLst/>
                          <a:latin typeface="Calibri"/>
                        </a:rPr>
                        <a:t>0.24</a:t>
                      </a:r>
                    </a:p>
                  </a:txBody>
                  <a:tcPr marL="0" marR="0" marT="0" marB="0" anchor="b"/>
                </a:tc>
                <a:extLst>
                  <a:ext uri="{0D108BD9-81ED-4DB2-BD59-A6C34878D82A}">
                    <a16:rowId xmlns:a16="http://schemas.microsoft.com/office/drawing/2014/main" val="10002"/>
                  </a:ext>
                </a:extLst>
              </a:tr>
              <a:tr h="370840">
                <a:tc>
                  <a:txBody>
                    <a:bodyPr/>
                    <a:lstStyle/>
                    <a:p>
                      <a:pPr algn="l" fontAlgn="b"/>
                      <a:r>
                        <a:rPr lang="en-US" sz="1800" b="0" i="0" u="none" strike="noStrike">
                          <a:solidFill>
                            <a:srgbClr val="000000"/>
                          </a:solidFill>
                          <a:effectLst/>
                          <a:latin typeface="Calibri"/>
                        </a:rPr>
                        <a:t>LAWMA</a:t>
                      </a:r>
                    </a:p>
                  </a:txBody>
                  <a:tcPr marL="0" marR="0" marT="0" marB="0" anchor="b"/>
                </a:tc>
                <a:tc>
                  <a:txBody>
                    <a:bodyPr/>
                    <a:lstStyle/>
                    <a:p>
                      <a:pPr algn="r" fontAlgn="b"/>
                      <a:r>
                        <a:rPr lang="en-US" sz="1800" b="0" i="0" u="none" strike="noStrike" dirty="0">
                          <a:solidFill>
                            <a:srgbClr val="000000"/>
                          </a:solidFill>
                          <a:effectLst/>
                          <a:latin typeface="Calibri"/>
                        </a:rPr>
                        <a:t>0.26</a:t>
                      </a:r>
                    </a:p>
                  </a:txBody>
                  <a:tcPr marL="0" marR="0" marT="0" marB="0" anchor="b"/>
                </a:tc>
                <a:extLst>
                  <a:ext uri="{0D108BD9-81ED-4DB2-BD59-A6C34878D82A}">
                    <a16:rowId xmlns:a16="http://schemas.microsoft.com/office/drawing/2014/main" val="10003"/>
                  </a:ext>
                </a:extLst>
              </a:tr>
              <a:tr h="370840">
                <a:tc>
                  <a:txBody>
                    <a:bodyPr/>
                    <a:lstStyle/>
                    <a:p>
                      <a:pPr algn="l" fontAlgn="b"/>
                      <a:r>
                        <a:rPr lang="en-US" sz="1800" b="0" i="0" u="none" strike="noStrike" dirty="0">
                          <a:solidFill>
                            <a:srgbClr val="000000"/>
                          </a:solidFill>
                          <a:effectLst/>
                          <a:latin typeface="Calibri"/>
                        </a:rPr>
                        <a:t>Other</a:t>
                      </a:r>
                    </a:p>
                  </a:txBody>
                  <a:tcPr marL="0" marR="0" marT="0" marB="0" anchor="b"/>
                </a:tc>
                <a:tc>
                  <a:txBody>
                    <a:bodyPr/>
                    <a:lstStyle/>
                    <a:p>
                      <a:pPr algn="r" fontAlgn="b"/>
                      <a:r>
                        <a:rPr lang="en-US" sz="1800" b="0" i="0" u="none" strike="noStrike" dirty="0">
                          <a:solidFill>
                            <a:srgbClr val="000000"/>
                          </a:solidFill>
                          <a:effectLst/>
                          <a:latin typeface="Calibri"/>
                        </a:rPr>
                        <a:t>0.01</a:t>
                      </a:r>
                    </a:p>
                  </a:txBody>
                  <a:tcPr marL="0" marR="0" marT="0" marB="0" anchor="b"/>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half" idx="2"/>
          </p:nvPr>
        </p:nvSpPr>
        <p:spPr>
          <a:xfrm>
            <a:off x="377442" y="493968"/>
            <a:ext cx="8347457" cy="5849682"/>
          </a:xfrm>
        </p:spPr>
        <p:txBody>
          <a:bodyPr>
            <a:normAutofit/>
          </a:bodyPr>
          <a:lstStyle/>
          <a:p>
            <a:r>
              <a:rPr lang="en-US" dirty="0"/>
              <a:t>Beneficiaries:</a:t>
            </a:r>
          </a:p>
          <a:p>
            <a:pPr marL="285750" indent="-285750">
              <a:buFont typeface="Arial" panose="020B0604020202020204" pitchFamily="34" charset="0"/>
              <a:buChar char="•"/>
            </a:pPr>
            <a:r>
              <a:rPr lang="en-US" dirty="0"/>
              <a:t>Supplemental eligible augmentation acres under each ditch</a:t>
            </a:r>
          </a:p>
          <a:p>
            <a:r>
              <a:rPr lang="en-US" dirty="0"/>
              <a:t>Equitable:</a:t>
            </a:r>
          </a:p>
          <a:p>
            <a:pPr marL="285750" indent="-285750">
              <a:buFont typeface="Arial" panose="020B0604020202020204" pitchFamily="34" charset="0"/>
              <a:buChar char="•"/>
            </a:pPr>
            <a:r>
              <a:rPr lang="en-US" dirty="0"/>
              <a:t>All agricultural users exercise 1</a:t>
            </a:r>
            <a:r>
              <a:rPr lang="en-US" baseline="30000" dirty="0"/>
              <a:t>st</a:t>
            </a:r>
            <a:r>
              <a:rPr lang="en-US" dirty="0"/>
              <a:t> right of refusal. Changes the distribution of return flows between individual ditches and the augmentation providers. </a:t>
            </a:r>
          </a:p>
          <a:p>
            <a:pPr marL="285750" indent="-285750">
              <a:buFont typeface="Arial" panose="020B0604020202020204" pitchFamily="34" charset="0"/>
              <a:buChar char="•"/>
            </a:pPr>
            <a:r>
              <a:rPr lang="en-US" dirty="0"/>
              <a:t>2,222 sole-source groundwater acres in augmentation plans are unable to receive Project return flows.</a:t>
            </a:r>
          </a:p>
          <a:p>
            <a:pPr marL="742950" lvl="1" indent="-285750">
              <a:buFont typeface="Arial" panose="020B0604020202020204" pitchFamily="34" charset="0"/>
              <a:buChar char="•"/>
            </a:pPr>
            <a:r>
              <a:rPr lang="en-US" dirty="0"/>
              <a:t>For example: Excelsior and sole-source wells</a:t>
            </a:r>
          </a:p>
          <a:p>
            <a:r>
              <a:rPr lang="en-US" dirty="0"/>
              <a:t>Administration:</a:t>
            </a:r>
          </a:p>
          <a:p>
            <a:pPr marL="285750" indent="-285750">
              <a:buFont typeface="Arial" panose="020B0604020202020204" pitchFamily="34" charset="0"/>
              <a:buChar char="•"/>
            </a:pPr>
            <a:r>
              <a:rPr lang="en-US" dirty="0"/>
              <a:t>District must be involved with ditch administration to understand where Project surface water and return flows are allocated.</a:t>
            </a:r>
          </a:p>
          <a:p>
            <a:pPr marL="285750" indent="-285750">
              <a:spcBef>
                <a:spcPts val="0"/>
              </a:spcBef>
              <a:buFont typeface="Arial" panose="020B0604020202020204" pitchFamily="34" charset="0"/>
              <a:buChar char="•"/>
            </a:pPr>
            <a:r>
              <a:rPr lang="en-US" dirty="0"/>
              <a:t>Each “Return Flow Bucket” requires </a:t>
            </a:r>
          </a:p>
          <a:p>
            <a:pPr>
              <a:spcBef>
                <a:spcPts val="0"/>
              </a:spcBef>
            </a:pPr>
            <a:r>
              <a:rPr lang="en-US" dirty="0"/>
              <a:t>a 20-year model for the State to administer </a:t>
            </a:r>
          </a:p>
          <a:p>
            <a:pPr>
              <a:spcBef>
                <a:spcPts val="0"/>
              </a:spcBef>
            </a:pPr>
            <a:r>
              <a:rPr lang="en-US" dirty="0"/>
              <a:t>the return flows. If the State refuses to take </a:t>
            </a:r>
          </a:p>
          <a:p>
            <a:pPr>
              <a:spcBef>
                <a:spcPts val="0"/>
              </a:spcBef>
            </a:pPr>
            <a:r>
              <a:rPr lang="en-US" dirty="0"/>
              <a:t>on the additional modeling, who takes on </a:t>
            </a:r>
          </a:p>
          <a:p>
            <a:pPr>
              <a:spcBef>
                <a:spcPts val="0"/>
              </a:spcBef>
            </a:pPr>
            <a:r>
              <a:rPr lang="en-US" dirty="0"/>
              <a:t>the engineering and financial burden? </a:t>
            </a:r>
          </a:p>
        </p:txBody>
      </p:sp>
      <p:graphicFrame>
        <p:nvGraphicFramePr>
          <p:cNvPr id="6" name="Content Placeholder 4"/>
          <p:cNvGraphicFramePr>
            <a:graphicFrameLocks/>
          </p:cNvGraphicFramePr>
          <p:nvPr/>
        </p:nvGraphicFramePr>
        <p:xfrm>
          <a:off x="9054650" y="3130524"/>
          <a:ext cx="2522228" cy="3515360"/>
        </p:xfrm>
        <a:graphic>
          <a:graphicData uri="http://schemas.openxmlformats.org/drawingml/2006/table">
            <a:tbl>
              <a:tblPr firstRow="1" bandRow="1">
                <a:tableStyleId>{5C22544A-7EE6-4342-B048-85BDC9FD1C3A}</a:tableStyleId>
              </a:tblPr>
              <a:tblGrid>
                <a:gridCol w="1261114">
                  <a:extLst>
                    <a:ext uri="{9D8B030D-6E8A-4147-A177-3AD203B41FA5}">
                      <a16:colId xmlns:a16="http://schemas.microsoft.com/office/drawing/2014/main" val="20000"/>
                    </a:ext>
                  </a:extLst>
                </a:gridCol>
                <a:gridCol w="1261114">
                  <a:extLst>
                    <a:ext uri="{9D8B030D-6E8A-4147-A177-3AD203B41FA5}">
                      <a16:colId xmlns:a16="http://schemas.microsoft.com/office/drawing/2014/main" val="20001"/>
                    </a:ext>
                  </a:extLst>
                </a:gridCol>
              </a:tblGrid>
              <a:tr h="370840">
                <a:tc>
                  <a:txBody>
                    <a:bodyPr/>
                    <a:lstStyle/>
                    <a:p>
                      <a:pPr algn="l" fontAlgn="b"/>
                      <a:r>
                        <a:rPr lang="en-US" sz="1800" b="1" i="0" u="none" strike="noStrike" dirty="0">
                          <a:solidFill>
                            <a:schemeClr val="bg1"/>
                          </a:solidFill>
                          <a:effectLst/>
                          <a:latin typeface="Calibri"/>
                        </a:rPr>
                        <a:t>Ditch</a:t>
                      </a:r>
                    </a:p>
                  </a:txBody>
                  <a:tcPr marL="0" marR="0" marT="0" marB="0" anchor="b"/>
                </a:tc>
                <a:tc>
                  <a:txBody>
                    <a:bodyPr/>
                    <a:lstStyle/>
                    <a:p>
                      <a:pPr algn="l" fontAlgn="b"/>
                      <a:r>
                        <a:rPr lang="en-US" sz="1800" b="1" i="0" u="none" strike="noStrike" dirty="0">
                          <a:solidFill>
                            <a:schemeClr val="bg1"/>
                          </a:solidFill>
                          <a:effectLst/>
                          <a:latin typeface="Calibri"/>
                        </a:rPr>
                        <a:t>AF/acre</a:t>
                      </a:r>
                    </a:p>
                  </a:txBody>
                  <a:tcPr marL="0" marR="0" marT="0" marB="0" anchor="b"/>
                </a:tc>
                <a:extLst>
                  <a:ext uri="{0D108BD9-81ED-4DB2-BD59-A6C34878D82A}">
                    <a16:rowId xmlns:a16="http://schemas.microsoft.com/office/drawing/2014/main" val="10000"/>
                  </a:ext>
                </a:extLst>
              </a:tr>
              <a:tr h="370840">
                <a:tc>
                  <a:txBody>
                    <a:bodyPr/>
                    <a:lstStyle/>
                    <a:p>
                      <a:pPr algn="l" fontAlgn="b"/>
                      <a:r>
                        <a:rPr lang="en-US" sz="1800" b="0" i="0" u="none" strike="noStrike" dirty="0">
                          <a:solidFill>
                            <a:srgbClr val="000000"/>
                          </a:solidFill>
                          <a:effectLst/>
                          <a:latin typeface="Calibri"/>
                        </a:rPr>
                        <a:t>Bessemer</a:t>
                      </a:r>
                    </a:p>
                  </a:txBody>
                  <a:tcPr marL="0" marR="0" marT="0" marB="0" anchor="b"/>
                </a:tc>
                <a:tc>
                  <a:txBody>
                    <a:bodyPr/>
                    <a:lstStyle/>
                    <a:p>
                      <a:pPr algn="r" fontAlgn="b"/>
                      <a:r>
                        <a:rPr lang="en-US" sz="1800" b="0" i="0" u="none" strike="noStrike" dirty="0">
                          <a:solidFill>
                            <a:srgbClr val="000000"/>
                          </a:solidFill>
                          <a:effectLst/>
                          <a:latin typeface="Calibri"/>
                        </a:rPr>
                        <a:t>0.16</a:t>
                      </a:r>
                    </a:p>
                  </a:txBody>
                  <a:tcPr marL="0" marR="0" marT="0" marB="0" anchor="b"/>
                </a:tc>
                <a:extLst>
                  <a:ext uri="{0D108BD9-81ED-4DB2-BD59-A6C34878D82A}">
                    <a16:rowId xmlns:a16="http://schemas.microsoft.com/office/drawing/2014/main" val="10001"/>
                  </a:ext>
                </a:extLst>
              </a:tr>
              <a:tr h="370840">
                <a:tc>
                  <a:txBody>
                    <a:bodyPr/>
                    <a:lstStyle/>
                    <a:p>
                      <a:pPr algn="l" fontAlgn="b"/>
                      <a:r>
                        <a:rPr lang="en-US" sz="1800" b="0" i="0" u="none" strike="noStrike" dirty="0">
                          <a:solidFill>
                            <a:srgbClr val="000000"/>
                          </a:solidFill>
                          <a:effectLst/>
                          <a:latin typeface="Calibri"/>
                        </a:rPr>
                        <a:t>Colorado</a:t>
                      </a:r>
                    </a:p>
                  </a:txBody>
                  <a:tcPr marL="0" marR="0" marT="0" marB="0" anchor="b"/>
                </a:tc>
                <a:tc>
                  <a:txBody>
                    <a:bodyPr/>
                    <a:lstStyle/>
                    <a:p>
                      <a:pPr algn="r" fontAlgn="b"/>
                      <a:r>
                        <a:rPr lang="en-US" sz="1800" b="0" i="0" u="none" strike="noStrike" dirty="0">
                          <a:solidFill>
                            <a:srgbClr val="000000"/>
                          </a:solidFill>
                          <a:effectLst/>
                          <a:latin typeface="Calibri"/>
                        </a:rPr>
                        <a:t>0.17</a:t>
                      </a:r>
                    </a:p>
                  </a:txBody>
                  <a:tcPr marL="0" marR="0" marT="0" marB="0" anchor="b"/>
                </a:tc>
                <a:extLst>
                  <a:ext uri="{0D108BD9-81ED-4DB2-BD59-A6C34878D82A}">
                    <a16:rowId xmlns:a16="http://schemas.microsoft.com/office/drawing/2014/main" val="10002"/>
                  </a:ext>
                </a:extLst>
              </a:tr>
              <a:tr h="370840">
                <a:tc>
                  <a:txBody>
                    <a:bodyPr/>
                    <a:lstStyle/>
                    <a:p>
                      <a:pPr algn="l" fontAlgn="b"/>
                      <a:r>
                        <a:rPr lang="en-US" sz="1800" b="0" i="0" u="none" strike="noStrike" dirty="0">
                          <a:solidFill>
                            <a:srgbClr val="000000"/>
                          </a:solidFill>
                          <a:effectLst/>
                          <a:latin typeface="Calibri"/>
                        </a:rPr>
                        <a:t>Rocky</a:t>
                      </a:r>
                      <a:r>
                        <a:rPr lang="en-US" sz="1800" b="0" i="0" u="none" strike="noStrike" baseline="0" dirty="0">
                          <a:solidFill>
                            <a:srgbClr val="000000"/>
                          </a:solidFill>
                          <a:effectLst/>
                          <a:latin typeface="Calibri"/>
                        </a:rPr>
                        <a:t> Ford Highline</a:t>
                      </a:r>
                      <a:endParaRPr lang="en-US" sz="1800" b="0" i="0" u="none" strike="noStrike" dirty="0">
                        <a:solidFill>
                          <a:srgbClr val="000000"/>
                        </a:solidFill>
                        <a:effectLst/>
                        <a:latin typeface="Calibri"/>
                      </a:endParaRPr>
                    </a:p>
                  </a:txBody>
                  <a:tcPr marL="0" marR="0" marT="0" marB="0" anchor="b"/>
                </a:tc>
                <a:tc>
                  <a:txBody>
                    <a:bodyPr/>
                    <a:lstStyle/>
                    <a:p>
                      <a:pPr algn="r" fontAlgn="b"/>
                      <a:r>
                        <a:rPr lang="en-US" sz="1800" b="0" i="0" u="none" strike="noStrike" dirty="0">
                          <a:solidFill>
                            <a:srgbClr val="000000"/>
                          </a:solidFill>
                          <a:effectLst/>
                          <a:latin typeface="Calibri"/>
                        </a:rPr>
                        <a:t>0.53</a:t>
                      </a:r>
                    </a:p>
                  </a:txBody>
                  <a:tcPr marL="0" marR="0" marT="0" marB="0" anchor="b"/>
                </a:tc>
                <a:extLst>
                  <a:ext uri="{0D108BD9-81ED-4DB2-BD59-A6C34878D82A}">
                    <a16:rowId xmlns:a16="http://schemas.microsoft.com/office/drawing/2014/main" val="10003"/>
                  </a:ext>
                </a:extLst>
              </a:tr>
              <a:tr h="370840">
                <a:tc>
                  <a:txBody>
                    <a:bodyPr/>
                    <a:lstStyle/>
                    <a:p>
                      <a:pPr algn="l" fontAlgn="b"/>
                      <a:r>
                        <a:rPr lang="en-US" sz="1800" b="0" i="0" u="none" strike="noStrike" dirty="0">
                          <a:solidFill>
                            <a:srgbClr val="000000"/>
                          </a:solidFill>
                          <a:effectLst/>
                          <a:latin typeface="Calibri"/>
                        </a:rPr>
                        <a:t>Oxford</a:t>
                      </a:r>
                    </a:p>
                  </a:txBody>
                  <a:tcPr marL="0" marR="0" marT="0" marB="0" anchor="b"/>
                </a:tc>
                <a:tc>
                  <a:txBody>
                    <a:bodyPr/>
                    <a:lstStyle/>
                    <a:p>
                      <a:pPr algn="r" fontAlgn="b"/>
                      <a:r>
                        <a:rPr lang="en-US" sz="1800" b="0" i="0" u="none" strike="noStrike" dirty="0">
                          <a:solidFill>
                            <a:srgbClr val="000000"/>
                          </a:solidFill>
                          <a:effectLst/>
                          <a:latin typeface="Calibri"/>
                        </a:rPr>
                        <a:t>0.10</a:t>
                      </a:r>
                    </a:p>
                  </a:txBody>
                  <a:tcPr marL="0" marR="0" marT="0" marB="0" anchor="b"/>
                </a:tc>
                <a:extLst>
                  <a:ext uri="{0D108BD9-81ED-4DB2-BD59-A6C34878D82A}">
                    <a16:rowId xmlns:a16="http://schemas.microsoft.com/office/drawing/2014/main" val="10004"/>
                  </a:ext>
                </a:extLst>
              </a:tr>
              <a:tr h="370840">
                <a:tc>
                  <a:txBody>
                    <a:bodyPr/>
                    <a:lstStyle/>
                    <a:p>
                      <a:pPr algn="l" fontAlgn="b"/>
                      <a:r>
                        <a:rPr lang="en-US" sz="1800" b="0" i="0" u="none" strike="noStrike" dirty="0">
                          <a:solidFill>
                            <a:srgbClr val="000000"/>
                          </a:solidFill>
                          <a:effectLst/>
                          <a:latin typeface="Calibri"/>
                        </a:rPr>
                        <a:t>Otero</a:t>
                      </a:r>
                    </a:p>
                  </a:txBody>
                  <a:tcPr marL="0" marR="0" marT="0" marB="0" anchor="b"/>
                </a:tc>
                <a:tc>
                  <a:txBody>
                    <a:bodyPr/>
                    <a:lstStyle/>
                    <a:p>
                      <a:pPr algn="r" fontAlgn="b"/>
                      <a:r>
                        <a:rPr lang="en-US" sz="1800" b="0" i="0" u="none" strike="noStrike" dirty="0">
                          <a:solidFill>
                            <a:srgbClr val="000000"/>
                          </a:solidFill>
                          <a:effectLst/>
                          <a:latin typeface="Calibri"/>
                        </a:rPr>
                        <a:t>1.77</a:t>
                      </a:r>
                    </a:p>
                  </a:txBody>
                  <a:tcPr marL="0" marR="0" marT="0" marB="0" anchor="b"/>
                </a:tc>
                <a:extLst>
                  <a:ext uri="{0D108BD9-81ED-4DB2-BD59-A6C34878D82A}">
                    <a16:rowId xmlns:a16="http://schemas.microsoft.com/office/drawing/2014/main" val="10005"/>
                  </a:ext>
                </a:extLst>
              </a:tr>
              <a:tr h="370840">
                <a:tc>
                  <a:txBody>
                    <a:bodyPr/>
                    <a:lstStyle/>
                    <a:p>
                      <a:pPr algn="l" fontAlgn="b"/>
                      <a:r>
                        <a:rPr lang="en-US" sz="1800" b="0" i="0" u="none" strike="noStrike" dirty="0">
                          <a:solidFill>
                            <a:srgbClr val="000000"/>
                          </a:solidFill>
                          <a:effectLst/>
                          <a:latin typeface="Calibri"/>
                        </a:rPr>
                        <a:t>Catlin</a:t>
                      </a:r>
                    </a:p>
                  </a:txBody>
                  <a:tcPr marL="0" marR="0" marT="0" marB="0" anchor="b"/>
                </a:tc>
                <a:tc>
                  <a:txBody>
                    <a:bodyPr/>
                    <a:lstStyle/>
                    <a:p>
                      <a:pPr algn="r" fontAlgn="b"/>
                      <a:r>
                        <a:rPr lang="en-US" sz="1800" b="0" i="0" u="none" strike="noStrike" dirty="0">
                          <a:solidFill>
                            <a:srgbClr val="000000"/>
                          </a:solidFill>
                          <a:effectLst/>
                          <a:latin typeface="Calibri"/>
                        </a:rPr>
                        <a:t>0.18</a:t>
                      </a:r>
                    </a:p>
                  </a:txBody>
                  <a:tcPr marL="0" marR="0" marT="0" marB="0" anchor="b"/>
                </a:tc>
                <a:extLst>
                  <a:ext uri="{0D108BD9-81ED-4DB2-BD59-A6C34878D82A}">
                    <a16:rowId xmlns:a16="http://schemas.microsoft.com/office/drawing/2014/main" val="10006"/>
                  </a:ext>
                </a:extLst>
              </a:tr>
              <a:tr h="370840">
                <a:tc>
                  <a:txBody>
                    <a:bodyPr/>
                    <a:lstStyle/>
                    <a:p>
                      <a:pPr algn="l" fontAlgn="b"/>
                      <a:r>
                        <a:rPr lang="en-US" sz="1800" b="0" i="0" u="none" strike="noStrike" dirty="0">
                          <a:solidFill>
                            <a:srgbClr val="000000"/>
                          </a:solidFill>
                          <a:effectLst/>
                          <a:latin typeface="Calibri"/>
                        </a:rPr>
                        <a:t>Fort</a:t>
                      </a:r>
                      <a:r>
                        <a:rPr lang="en-US" sz="1800" b="0" i="0" u="none" strike="noStrike" baseline="0" dirty="0">
                          <a:solidFill>
                            <a:srgbClr val="000000"/>
                          </a:solidFill>
                          <a:effectLst/>
                          <a:latin typeface="Calibri"/>
                        </a:rPr>
                        <a:t> Lyon</a:t>
                      </a:r>
                      <a:endParaRPr lang="en-US" sz="1800" b="0" i="0" u="none" strike="noStrike" dirty="0">
                        <a:solidFill>
                          <a:srgbClr val="000000"/>
                        </a:solidFill>
                        <a:effectLst/>
                        <a:latin typeface="Calibri"/>
                      </a:endParaRPr>
                    </a:p>
                  </a:txBody>
                  <a:tcPr marL="0" marR="0" marT="0" marB="0" anchor="b"/>
                </a:tc>
                <a:tc>
                  <a:txBody>
                    <a:bodyPr/>
                    <a:lstStyle/>
                    <a:p>
                      <a:pPr algn="r" fontAlgn="b"/>
                      <a:r>
                        <a:rPr lang="en-US" sz="1800" b="0" i="0" u="none" strike="noStrike" dirty="0">
                          <a:solidFill>
                            <a:srgbClr val="000000"/>
                          </a:solidFill>
                          <a:effectLst/>
                          <a:latin typeface="Calibri"/>
                        </a:rPr>
                        <a:t>0.26</a:t>
                      </a:r>
                    </a:p>
                  </a:txBody>
                  <a:tcPr marL="0" marR="0" marT="0" marB="0" anchor="b"/>
                </a:tc>
                <a:extLst>
                  <a:ext uri="{0D108BD9-81ED-4DB2-BD59-A6C34878D82A}">
                    <a16:rowId xmlns:a16="http://schemas.microsoft.com/office/drawing/2014/main" val="10007"/>
                  </a:ext>
                </a:extLst>
              </a:tr>
              <a:tr h="370840">
                <a:tc>
                  <a:txBody>
                    <a:bodyPr/>
                    <a:lstStyle/>
                    <a:p>
                      <a:pPr algn="l" fontAlgn="b"/>
                      <a:r>
                        <a:rPr lang="en-US" sz="1800" b="0" i="0" u="none" strike="noStrike" dirty="0">
                          <a:solidFill>
                            <a:srgbClr val="000000"/>
                          </a:solidFill>
                          <a:effectLst/>
                          <a:latin typeface="Calibri"/>
                        </a:rPr>
                        <a:t>Holbrook</a:t>
                      </a:r>
                    </a:p>
                  </a:txBody>
                  <a:tcPr marL="0" marR="0" marT="0" marB="0" anchor="b"/>
                </a:tc>
                <a:tc>
                  <a:txBody>
                    <a:bodyPr/>
                    <a:lstStyle/>
                    <a:p>
                      <a:pPr algn="r" fontAlgn="b"/>
                      <a:r>
                        <a:rPr lang="en-US" sz="1800" b="0" i="0" u="none" strike="noStrike" dirty="0">
                          <a:solidFill>
                            <a:srgbClr val="000000"/>
                          </a:solidFill>
                          <a:effectLst/>
                          <a:latin typeface="Calibri"/>
                        </a:rPr>
                        <a:t>0.45</a:t>
                      </a:r>
                    </a:p>
                  </a:txBody>
                  <a:tcPr marL="0" marR="0" marT="0" marB="0" anchor="b"/>
                </a:tc>
                <a:extLst>
                  <a:ext uri="{0D108BD9-81ED-4DB2-BD59-A6C34878D82A}">
                    <a16:rowId xmlns:a16="http://schemas.microsoft.com/office/drawing/2014/main" val="10008"/>
                  </a:ext>
                </a:extLst>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3923393"/>
            <a:ext cx="43465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DB971A6D-53A6-40CF-B933-57D605E716B8}"/>
              </a:ext>
            </a:extLst>
          </p:cNvPr>
          <p:cNvSpPr/>
          <p:nvPr/>
        </p:nvSpPr>
        <p:spPr>
          <a:xfrm rot="5400000">
            <a:off x="10457884" y="1426685"/>
            <a:ext cx="1854202" cy="859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108DE0-FB0D-4001-9969-84A00FE3935F}"/>
              </a:ext>
            </a:extLst>
          </p:cNvPr>
          <p:cNvSpPr/>
          <p:nvPr/>
        </p:nvSpPr>
        <p:spPr>
          <a:xfrm rot="5400000">
            <a:off x="9574286" y="4528667"/>
            <a:ext cx="3621396" cy="859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25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68580"/>
            <a:ext cx="3932237" cy="632012"/>
          </a:xfrm>
        </p:spPr>
        <p:txBody>
          <a:bodyPr>
            <a:normAutofit fontScale="90000"/>
          </a:bodyPr>
          <a:lstStyle/>
          <a:p>
            <a:r>
              <a:rPr lang="en-US" dirty="0"/>
              <a:t>Allocation By Farm Unit</a:t>
            </a:r>
          </a:p>
        </p:txBody>
      </p:sp>
      <p:graphicFrame>
        <p:nvGraphicFramePr>
          <p:cNvPr id="5" name="Content Placeholder 4"/>
          <p:cNvGraphicFramePr>
            <a:graphicFrameLocks noGrp="1"/>
          </p:cNvGraphicFramePr>
          <p:nvPr>
            <p:ph idx="1"/>
          </p:nvPr>
        </p:nvGraphicFramePr>
        <p:xfrm>
          <a:off x="5183188" y="987425"/>
          <a:ext cx="6172200" cy="2225040"/>
        </p:xfrm>
        <a:graphic>
          <a:graphicData uri="http://schemas.openxmlformats.org/drawingml/2006/table">
            <a:tbl>
              <a:tblPr firstRow="1" bandRow="1">
                <a:tableStyleId>{5C22544A-7EE6-4342-B048-85BDC9FD1C3A}</a:tableStyleId>
              </a:tblPr>
              <a:tblGrid>
                <a:gridCol w="1234440">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370840">
                <a:tc>
                  <a:txBody>
                    <a:bodyPr/>
                    <a:lstStyle/>
                    <a:p>
                      <a:pPr algn="l" fontAlgn="b"/>
                      <a:r>
                        <a:rPr lang="en-US" sz="2000" b="1" i="0" u="none" strike="noStrike" dirty="0">
                          <a:solidFill>
                            <a:schemeClr val="bg1"/>
                          </a:solidFill>
                          <a:effectLst/>
                          <a:latin typeface="Calibri"/>
                        </a:rPr>
                        <a:t>Type</a:t>
                      </a:r>
                    </a:p>
                  </a:txBody>
                  <a:tcPr marL="0" marR="0" marT="0" marB="0" anchor="b"/>
                </a:tc>
                <a:tc>
                  <a:txBody>
                    <a:bodyPr/>
                    <a:lstStyle/>
                    <a:p>
                      <a:pPr algn="l" fontAlgn="b"/>
                      <a:r>
                        <a:rPr lang="en-US" sz="2000" b="1" i="0" u="none" strike="noStrike" dirty="0">
                          <a:solidFill>
                            <a:schemeClr val="bg1"/>
                          </a:solidFill>
                          <a:effectLst/>
                          <a:latin typeface="Calibri"/>
                        </a:rPr>
                        <a:t>Acres</a:t>
                      </a:r>
                    </a:p>
                  </a:txBody>
                  <a:tcPr marL="0" marR="0" marT="0" marB="0" anchor="b"/>
                </a:tc>
                <a:tc>
                  <a:txBody>
                    <a:bodyPr/>
                    <a:lstStyle/>
                    <a:p>
                      <a:pPr algn="l" fontAlgn="b"/>
                      <a:r>
                        <a:rPr lang="en-US" sz="2000" b="1" i="0" u="none" strike="noStrike" dirty="0">
                          <a:solidFill>
                            <a:schemeClr val="bg1"/>
                          </a:solidFill>
                          <a:effectLst/>
                          <a:latin typeface="Calibri"/>
                        </a:rPr>
                        <a:t>Percent</a:t>
                      </a:r>
                    </a:p>
                  </a:txBody>
                  <a:tcPr marL="0" marR="0" marT="0" marB="0" anchor="b"/>
                </a:tc>
                <a:tc>
                  <a:txBody>
                    <a:bodyPr/>
                    <a:lstStyle/>
                    <a:p>
                      <a:pPr algn="l" fontAlgn="b"/>
                      <a:r>
                        <a:rPr lang="en-US" sz="2000" b="1" i="0" u="none" strike="noStrike" dirty="0">
                          <a:solidFill>
                            <a:schemeClr val="bg1"/>
                          </a:solidFill>
                          <a:effectLst/>
                          <a:latin typeface="Calibri"/>
                        </a:rPr>
                        <a:t>Volume</a:t>
                      </a:r>
                    </a:p>
                  </a:txBody>
                  <a:tcPr marL="0" marR="0" marT="0" marB="0" anchor="b"/>
                </a:tc>
                <a:tc>
                  <a:txBody>
                    <a:bodyPr/>
                    <a:lstStyle/>
                    <a:p>
                      <a:pPr algn="l" fontAlgn="b"/>
                      <a:r>
                        <a:rPr lang="en-US" sz="2000" b="1" i="0" u="none" strike="noStrike" dirty="0">
                          <a:solidFill>
                            <a:schemeClr val="bg1"/>
                          </a:solidFill>
                          <a:effectLst/>
                          <a:latin typeface="Calibri"/>
                        </a:rPr>
                        <a:t>AF/acre</a:t>
                      </a:r>
                    </a:p>
                  </a:txBody>
                  <a:tcPr marL="0" marR="0" marT="0" marB="0" anchor="b"/>
                </a:tc>
                <a:extLst>
                  <a:ext uri="{0D108BD9-81ED-4DB2-BD59-A6C34878D82A}">
                    <a16:rowId xmlns:a16="http://schemas.microsoft.com/office/drawing/2014/main" val="10000"/>
                  </a:ext>
                </a:extLst>
              </a:tr>
              <a:tr h="370840">
                <a:tc>
                  <a:txBody>
                    <a:bodyPr/>
                    <a:lstStyle/>
                    <a:p>
                      <a:pPr algn="l" fontAlgn="b"/>
                      <a:r>
                        <a:rPr lang="en-US" sz="2000" b="0" i="0" u="none" strike="noStrike" dirty="0">
                          <a:solidFill>
                            <a:srgbClr val="000000"/>
                          </a:solidFill>
                          <a:effectLst/>
                          <a:latin typeface="Calibri"/>
                        </a:rPr>
                        <a:t>AGUA</a:t>
                      </a:r>
                    </a:p>
                  </a:txBody>
                  <a:tcPr marL="0" marR="0" marT="0" marB="0" anchor="b"/>
                </a:tc>
                <a:tc>
                  <a:txBody>
                    <a:bodyPr/>
                    <a:lstStyle/>
                    <a:p>
                      <a:pPr algn="r" fontAlgn="b"/>
                      <a:r>
                        <a:rPr lang="en-US" sz="2000" b="0" i="0" u="none" strike="noStrike">
                          <a:solidFill>
                            <a:srgbClr val="000000"/>
                          </a:solidFill>
                          <a:effectLst/>
                          <a:latin typeface="Calibri"/>
                        </a:rPr>
                        <a:t>2,357</a:t>
                      </a:r>
                    </a:p>
                  </a:txBody>
                  <a:tcPr marL="0" marR="0" marT="0" marB="0" anchor="b"/>
                </a:tc>
                <a:tc>
                  <a:txBody>
                    <a:bodyPr/>
                    <a:lstStyle/>
                    <a:p>
                      <a:pPr algn="r" fontAlgn="b"/>
                      <a:r>
                        <a:rPr lang="en-US" sz="2000" b="0" i="0" u="none" strike="noStrike">
                          <a:solidFill>
                            <a:srgbClr val="000000"/>
                          </a:solidFill>
                          <a:effectLst/>
                          <a:latin typeface="Calibri"/>
                        </a:rPr>
                        <a:t>8%</a:t>
                      </a:r>
                    </a:p>
                  </a:txBody>
                  <a:tcPr marL="0" marR="0" marT="0" marB="0" anchor="b"/>
                </a:tc>
                <a:tc>
                  <a:txBody>
                    <a:bodyPr/>
                    <a:lstStyle/>
                    <a:p>
                      <a:pPr algn="r" fontAlgn="b"/>
                      <a:r>
                        <a:rPr lang="en-US" sz="2000" b="0" i="0" u="none" strike="noStrike">
                          <a:solidFill>
                            <a:srgbClr val="000000"/>
                          </a:solidFill>
                          <a:effectLst/>
                          <a:latin typeface="Calibri"/>
                        </a:rPr>
                        <a:t>536</a:t>
                      </a:r>
                    </a:p>
                  </a:txBody>
                  <a:tcPr marL="0" marR="0" marT="0" marB="0" anchor="b"/>
                </a:tc>
                <a:tc>
                  <a:txBody>
                    <a:bodyPr/>
                    <a:lstStyle/>
                    <a:p>
                      <a:pPr algn="r" fontAlgn="b"/>
                      <a:r>
                        <a:rPr lang="en-US" sz="2000" b="0" i="0" u="none" strike="noStrike">
                          <a:solidFill>
                            <a:srgbClr val="000000"/>
                          </a:solidFill>
                          <a:effectLst/>
                          <a:latin typeface="Calibri"/>
                        </a:rPr>
                        <a:t>0.23</a:t>
                      </a:r>
                    </a:p>
                  </a:txBody>
                  <a:tcPr marL="0" marR="0" marT="0" marB="0" anchor="b"/>
                </a:tc>
                <a:extLst>
                  <a:ext uri="{0D108BD9-81ED-4DB2-BD59-A6C34878D82A}">
                    <a16:rowId xmlns:a16="http://schemas.microsoft.com/office/drawing/2014/main" val="10001"/>
                  </a:ext>
                </a:extLst>
              </a:tr>
              <a:tr h="370840">
                <a:tc>
                  <a:txBody>
                    <a:bodyPr/>
                    <a:lstStyle/>
                    <a:p>
                      <a:pPr algn="l" fontAlgn="b"/>
                      <a:r>
                        <a:rPr lang="en-US" sz="2000" b="0" i="0" u="none" strike="noStrike">
                          <a:solidFill>
                            <a:srgbClr val="000000"/>
                          </a:solidFill>
                          <a:effectLst/>
                          <a:latin typeface="Calibri"/>
                        </a:rPr>
                        <a:t>CWPDA</a:t>
                      </a:r>
                    </a:p>
                  </a:txBody>
                  <a:tcPr marL="0" marR="0" marT="0" marB="0" anchor="b"/>
                </a:tc>
                <a:tc>
                  <a:txBody>
                    <a:bodyPr/>
                    <a:lstStyle/>
                    <a:p>
                      <a:pPr algn="r" fontAlgn="b"/>
                      <a:r>
                        <a:rPr lang="en-US" sz="2000" b="0" i="0" u="none" strike="noStrike" dirty="0">
                          <a:solidFill>
                            <a:srgbClr val="000000"/>
                          </a:solidFill>
                          <a:effectLst/>
                          <a:latin typeface="Calibri"/>
                        </a:rPr>
                        <a:t>20,291</a:t>
                      </a:r>
                    </a:p>
                  </a:txBody>
                  <a:tcPr marL="0" marR="0" marT="0" marB="0" anchor="b"/>
                </a:tc>
                <a:tc>
                  <a:txBody>
                    <a:bodyPr/>
                    <a:lstStyle/>
                    <a:p>
                      <a:pPr algn="r" fontAlgn="b"/>
                      <a:r>
                        <a:rPr lang="en-US" sz="2000" b="0" i="0" u="none" strike="noStrike" dirty="0">
                          <a:solidFill>
                            <a:srgbClr val="000000"/>
                          </a:solidFill>
                          <a:effectLst/>
                          <a:latin typeface="Calibri"/>
                        </a:rPr>
                        <a:t>71%</a:t>
                      </a:r>
                    </a:p>
                  </a:txBody>
                  <a:tcPr marL="0" marR="0" marT="0" marB="0" anchor="b"/>
                </a:tc>
                <a:tc>
                  <a:txBody>
                    <a:bodyPr/>
                    <a:lstStyle/>
                    <a:p>
                      <a:pPr algn="r" fontAlgn="b"/>
                      <a:r>
                        <a:rPr lang="en-US" sz="2000" b="0" i="0" u="none" strike="noStrike">
                          <a:solidFill>
                            <a:srgbClr val="000000"/>
                          </a:solidFill>
                          <a:effectLst/>
                          <a:latin typeface="Calibri"/>
                        </a:rPr>
                        <a:t>4,618</a:t>
                      </a:r>
                    </a:p>
                  </a:txBody>
                  <a:tcPr marL="0" marR="0" marT="0" marB="0" anchor="b"/>
                </a:tc>
                <a:tc>
                  <a:txBody>
                    <a:bodyPr/>
                    <a:lstStyle/>
                    <a:p>
                      <a:pPr algn="r" fontAlgn="b"/>
                      <a:r>
                        <a:rPr lang="en-US" sz="2000" b="0" i="0" u="none" strike="noStrike">
                          <a:solidFill>
                            <a:srgbClr val="000000"/>
                          </a:solidFill>
                          <a:effectLst/>
                          <a:latin typeface="Calibri"/>
                        </a:rPr>
                        <a:t>0.23</a:t>
                      </a:r>
                    </a:p>
                  </a:txBody>
                  <a:tcPr marL="0" marR="0" marT="0" marB="0" anchor="b"/>
                </a:tc>
                <a:extLst>
                  <a:ext uri="{0D108BD9-81ED-4DB2-BD59-A6C34878D82A}">
                    <a16:rowId xmlns:a16="http://schemas.microsoft.com/office/drawing/2014/main" val="10002"/>
                  </a:ext>
                </a:extLst>
              </a:tr>
              <a:tr h="370840">
                <a:tc>
                  <a:txBody>
                    <a:bodyPr/>
                    <a:lstStyle/>
                    <a:p>
                      <a:pPr algn="l" fontAlgn="b"/>
                      <a:r>
                        <a:rPr lang="en-US" sz="2000" b="0" i="0" u="none" strike="noStrike">
                          <a:solidFill>
                            <a:srgbClr val="000000"/>
                          </a:solidFill>
                          <a:effectLst/>
                          <a:latin typeface="Calibri"/>
                        </a:rPr>
                        <a:t>LAWMA</a:t>
                      </a:r>
                    </a:p>
                  </a:txBody>
                  <a:tcPr marL="0" marR="0" marT="0" marB="0" anchor="b"/>
                </a:tc>
                <a:tc>
                  <a:txBody>
                    <a:bodyPr/>
                    <a:lstStyle/>
                    <a:p>
                      <a:pPr algn="r" fontAlgn="b"/>
                      <a:r>
                        <a:rPr lang="en-US" sz="2000" b="0" i="0" u="none" strike="noStrike">
                          <a:solidFill>
                            <a:srgbClr val="000000"/>
                          </a:solidFill>
                          <a:effectLst/>
                          <a:latin typeface="Calibri"/>
                        </a:rPr>
                        <a:t>4,928</a:t>
                      </a:r>
                    </a:p>
                  </a:txBody>
                  <a:tcPr marL="0" marR="0" marT="0" marB="0" anchor="b"/>
                </a:tc>
                <a:tc>
                  <a:txBody>
                    <a:bodyPr/>
                    <a:lstStyle/>
                    <a:p>
                      <a:pPr algn="r" fontAlgn="b"/>
                      <a:r>
                        <a:rPr lang="en-US" sz="2000" b="0" i="0" u="none" strike="noStrike">
                          <a:solidFill>
                            <a:srgbClr val="000000"/>
                          </a:solidFill>
                          <a:effectLst/>
                          <a:latin typeface="Calibri"/>
                        </a:rPr>
                        <a:t>17%</a:t>
                      </a:r>
                    </a:p>
                  </a:txBody>
                  <a:tcPr marL="0" marR="0" marT="0" marB="0" anchor="b"/>
                </a:tc>
                <a:tc>
                  <a:txBody>
                    <a:bodyPr/>
                    <a:lstStyle/>
                    <a:p>
                      <a:pPr algn="r" fontAlgn="b"/>
                      <a:r>
                        <a:rPr lang="en-US" sz="2000" b="0" i="0" u="none" strike="noStrike">
                          <a:solidFill>
                            <a:srgbClr val="000000"/>
                          </a:solidFill>
                          <a:effectLst/>
                          <a:latin typeface="Calibri"/>
                        </a:rPr>
                        <a:t>1,122</a:t>
                      </a:r>
                    </a:p>
                  </a:txBody>
                  <a:tcPr marL="0" marR="0" marT="0" marB="0" anchor="b"/>
                </a:tc>
                <a:tc>
                  <a:txBody>
                    <a:bodyPr/>
                    <a:lstStyle/>
                    <a:p>
                      <a:pPr algn="r" fontAlgn="b"/>
                      <a:r>
                        <a:rPr lang="en-US" sz="2000" b="0" i="0" u="none" strike="noStrike">
                          <a:solidFill>
                            <a:srgbClr val="000000"/>
                          </a:solidFill>
                          <a:effectLst/>
                          <a:latin typeface="Calibri"/>
                        </a:rPr>
                        <a:t>0.23</a:t>
                      </a:r>
                    </a:p>
                  </a:txBody>
                  <a:tcPr marL="0" marR="0" marT="0" marB="0" anchor="b"/>
                </a:tc>
                <a:extLst>
                  <a:ext uri="{0D108BD9-81ED-4DB2-BD59-A6C34878D82A}">
                    <a16:rowId xmlns:a16="http://schemas.microsoft.com/office/drawing/2014/main" val="10003"/>
                  </a:ext>
                </a:extLst>
              </a:tr>
              <a:tr h="370840">
                <a:tc>
                  <a:txBody>
                    <a:bodyPr/>
                    <a:lstStyle/>
                    <a:p>
                      <a:pPr algn="l" fontAlgn="b"/>
                      <a:r>
                        <a:rPr lang="en-US" sz="2000" b="0" i="0" u="none" strike="noStrike">
                          <a:solidFill>
                            <a:srgbClr val="000000"/>
                          </a:solidFill>
                          <a:effectLst/>
                          <a:latin typeface="Calibri"/>
                        </a:rPr>
                        <a:t>Other</a:t>
                      </a:r>
                    </a:p>
                  </a:txBody>
                  <a:tcPr marL="0" marR="0" marT="0" marB="0" anchor="b"/>
                </a:tc>
                <a:tc>
                  <a:txBody>
                    <a:bodyPr/>
                    <a:lstStyle/>
                    <a:p>
                      <a:pPr algn="r" fontAlgn="b"/>
                      <a:r>
                        <a:rPr lang="en-US" sz="2000" b="0" i="0" u="none" strike="noStrike">
                          <a:solidFill>
                            <a:srgbClr val="000000"/>
                          </a:solidFill>
                          <a:effectLst/>
                          <a:latin typeface="Calibri"/>
                        </a:rPr>
                        <a:t>838</a:t>
                      </a:r>
                    </a:p>
                  </a:txBody>
                  <a:tcPr marL="0" marR="0" marT="0" marB="0" anchor="b"/>
                </a:tc>
                <a:tc>
                  <a:txBody>
                    <a:bodyPr/>
                    <a:lstStyle/>
                    <a:p>
                      <a:pPr algn="r" fontAlgn="b"/>
                      <a:r>
                        <a:rPr lang="en-US" sz="2000" b="0" i="0" u="none" strike="noStrike">
                          <a:solidFill>
                            <a:srgbClr val="000000"/>
                          </a:solidFill>
                          <a:effectLst/>
                          <a:latin typeface="Calibri"/>
                        </a:rPr>
                        <a:t>3%</a:t>
                      </a:r>
                    </a:p>
                  </a:txBody>
                  <a:tcPr marL="0" marR="0" marT="0" marB="0" anchor="b"/>
                </a:tc>
                <a:tc>
                  <a:txBody>
                    <a:bodyPr/>
                    <a:lstStyle/>
                    <a:p>
                      <a:pPr algn="r" fontAlgn="b"/>
                      <a:r>
                        <a:rPr lang="en-US" sz="2000" b="0" i="0" u="none" strike="noStrike">
                          <a:solidFill>
                            <a:srgbClr val="000000"/>
                          </a:solidFill>
                          <a:effectLst/>
                          <a:latin typeface="Calibri"/>
                        </a:rPr>
                        <a:t>191</a:t>
                      </a:r>
                    </a:p>
                  </a:txBody>
                  <a:tcPr marL="0" marR="0" marT="0" marB="0" anchor="b"/>
                </a:tc>
                <a:tc>
                  <a:txBody>
                    <a:bodyPr/>
                    <a:lstStyle/>
                    <a:p>
                      <a:pPr algn="r" fontAlgn="b"/>
                      <a:r>
                        <a:rPr lang="en-US" sz="2000" b="0" i="0" u="none" strike="noStrike">
                          <a:solidFill>
                            <a:srgbClr val="000000"/>
                          </a:solidFill>
                          <a:effectLst/>
                          <a:latin typeface="Calibri"/>
                        </a:rPr>
                        <a:t>0.23</a:t>
                      </a:r>
                    </a:p>
                  </a:txBody>
                  <a:tcPr marL="0" marR="0" marT="0" marB="0" anchor="b"/>
                </a:tc>
                <a:extLst>
                  <a:ext uri="{0D108BD9-81ED-4DB2-BD59-A6C34878D82A}">
                    <a16:rowId xmlns:a16="http://schemas.microsoft.com/office/drawing/2014/main" val="10004"/>
                  </a:ext>
                </a:extLst>
              </a:tr>
              <a:tr h="370840">
                <a:tc>
                  <a:txBody>
                    <a:bodyPr/>
                    <a:lstStyle/>
                    <a:p>
                      <a:pPr algn="l" fontAlgn="b"/>
                      <a:r>
                        <a:rPr lang="en-US" sz="2000" b="0" i="0" u="none" strike="noStrike" dirty="0">
                          <a:solidFill>
                            <a:srgbClr val="000000"/>
                          </a:solidFill>
                          <a:effectLst/>
                          <a:latin typeface="Calibri"/>
                        </a:rPr>
                        <a:t>Total</a:t>
                      </a:r>
                    </a:p>
                  </a:txBody>
                  <a:tcPr marL="0" marR="0" marT="0" marB="0" anchor="b"/>
                </a:tc>
                <a:tc>
                  <a:txBody>
                    <a:bodyPr/>
                    <a:lstStyle/>
                    <a:p>
                      <a:pPr algn="r" fontAlgn="b"/>
                      <a:r>
                        <a:rPr lang="en-US" sz="2000" b="0" i="0" u="none" strike="noStrike" dirty="0">
                          <a:solidFill>
                            <a:srgbClr val="000000"/>
                          </a:solidFill>
                          <a:effectLst/>
                          <a:latin typeface="Calibri"/>
                        </a:rPr>
                        <a:t>28,414</a:t>
                      </a:r>
                    </a:p>
                  </a:txBody>
                  <a:tcPr marL="0" marR="0" marT="0" marB="0" anchor="b"/>
                </a:tc>
                <a:tc>
                  <a:txBody>
                    <a:bodyPr/>
                    <a:lstStyle/>
                    <a:p>
                      <a:pPr algn="l" fontAlgn="b"/>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b="0" i="0" u="none" strike="noStrike" dirty="0">
                          <a:solidFill>
                            <a:srgbClr val="000000"/>
                          </a:solidFill>
                          <a:effectLst/>
                          <a:latin typeface="Calibri"/>
                        </a:rPr>
                        <a:t>6,467</a:t>
                      </a:r>
                    </a:p>
                  </a:txBody>
                  <a:tcPr marL="0" marR="0" marT="0" marB="0" anchor="b"/>
                </a:tc>
                <a:tc>
                  <a:txBody>
                    <a:bodyPr/>
                    <a:lstStyle/>
                    <a:p>
                      <a:pPr algn="l" fontAlgn="b"/>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half" idx="2"/>
          </p:nvPr>
        </p:nvSpPr>
        <p:spPr>
          <a:xfrm>
            <a:off x="591332" y="1308778"/>
            <a:ext cx="3932237" cy="5298249"/>
          </a:xfrm>
        </p:spPr>
        <p:txBody>
          <a:bodyPr>
            <a:normAutofit/>
          </a:bodyPr>
          <a:lstStyle/>
          <a:p>
            <a:r>
              <a:rPr lang="en-US" dirty="0"/>
              <a:t>Beneficiaries:</a:t>
            </a:r>
          </a:p>
          <a:p>
            <a:pPr marL="285750" indent="-285750">
              <a:buFont typeface="Arial" panose="020B0604020202020204" pitchFamily="34" charset="0"/>
              <a:buChar char="•"/>
            </a:pPr>
            <a:r>
              <a:rPr lang="en-US" dirty="0"/>
              <a:t>All eligible augmentation acres</a:t>
            </a:r>
          </a:p>
          <a:p>
            <a:r>
              <a:rPr lang="en-US" dirty="0"/>
              <a:t>Equitable:</a:t>
            </a:r>
          </a:p>
          <a:p>
            <a:pPr marL="285750" indent="-285750">
              <a:buFont typeface="Arial" panose="020B0604020202020204" pitchFamily="34" charset="0"/>
              <a:buChar char="•"/>
            </a:pPr>
            <a:r>
              <a:rPr lang="en-US" dirty="0"/>
              <a:t>Augmentation providers receive a volume of return flow proportional to the acreage they serve. Therefore, the acre-foot/acre allocation is the same.</a:t>
            </a:r>
          </a:p>
          <a:p>
            <a:pPr marL="285750" indent="-285750">
              <a:buFont typeface="Arial" panose="020B0604020202020204" pitchFamily="34" charset="0"/>
              <a:buChar char="•"/>
            </a:pPr>
            <a:r>
              <a:rPr lang="en-US" dirty="0"/>
              <a:t>Agricultural users do not have a 1</a:t>
            </a:r>
            <a:r>
              <a:rPr lang="en-US" baseline="30000" dirty="0"/>
              <a:t>st</a:t>
            </a:r>
            <a:r>
              <a:rPr lang="en-US" dirty="0"/>
              <a:t> right of refusal.</a:t>
            </a:r>
          </a:p>
          <a:p>
            <a:r>
              <a:rPr lang="en-US" dirty="0"/>
              <a:t>Administration:</a:t>
            </a:r>
          </a:p>
          <a:p>
            <a:pPr marL="285750" indent="-285750">
              <a:buFont typeface="Arial" panose="020B0604020202020204" pitchFamily="34" charset="0"/>
              <a:buChar char="•"/>
            </a:pPr>
            <a:r>
              <a:rPr lang="en-US" dirty="0"/>
              <a:t>District to assign specific allocations based on farm unit. </a:t>
            </a:r>
          </a:p>
          <a:p>
            <a:pPr marL="285750" indent="-285750">
              <a:buFont typeface="Arial" panose="020B0604020202020204" pitchFamily="34" charset="0"/>
              <a:buChar char="•"/>
            </a:pPr>
            <a:r>
              <a:rPr lang="en-US" dirty="0"/>
              <a:t>Augmentation providers must track return flows by farm unit (currently done by CWPDA).</a:t>
            </a:r>
          </a:p>
          <a:p>
            <a:pPr marL="285750" indent="-285750">
              <a:buFont typeface="Arial" panose="020B0604020202020204" pitchFamily="34" charset="0"/>
              <a:buChar char="•"/>
            </a:pPr>
            <a:r>
              <a:rPr lang="en-US" dirty="0"/>
              <a:t>No increase in administration/accounting to the State.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678" y="3628838"/>
            <a:ext cx="37496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031" y="3839181"/>
            <a:ext cx="3736975"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6F0B20F7-A846-47A4-9F7C-35AD055DCEEB}"/>
              </a:ext>
            </a:extLst>
          </p:cNvPr>
          <p:cNvSpPr/>
          <p:nvPr/>
        </p:nvSpPr>
        <p:spPr>
          <a:xfrm rot="5400000">
            <a:off x="10243994" y="1662146"/>
            <a:ext cx="1854202" cy="859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18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004600" cy="6859771"/>
          </a:xfrm>
          <a:prstGeom prst="rect">
            <a:avLst/>
          </a:prstGeom>
        </p:spPr>
      </p:pic>
      <p:pic>
        <p:nvPicPr>
          <p:cNvPr id="4" name="Picture 3"/>
          <p:cNvPicPr>
            <a:picLocks noChangeAspect="1"/>
          </p:cNvPicPr>
          <p:nvPr/>
        </p:nvPicPr>
        <p:blipFill>
          <a:blip r:embed="rId4"/>
          <a:stretch>
            <a:fillRect/>
          </a:stretch>
        </p:blipFill>
        <p:spPr>
          <a:xfrm>
            <a:off x="0" y="4827722"/>
            <a:ext cx="1712747" cy="2030278"/>
          </a:xfrm>
          <a:prstGeom prst="rect">
            <a:avLst/>
          </a:prstGeom>
        </p:spPr>
      </p:pic>
      <p:sp>
        <p:nvSpPr>
          <p:cNvPr id="5" name="TextBox 4"/>
          <p:cNvSpPr txBox="1"/>
          <p:nvPr/>
        </p:nvSpPr>
        <p:spPr>
          <a:xfrm>
            <a:off x="1533525" y="352425"/>
            <a:ext cx="9163049" cy="1200329"/>
          </a:xfrm>
          <a:prstGeom prst="rect">
            <a:avLst/>
          </a:prstGeom>
          <a:solidFill>
            <a:schemeClr val="bg1"/>
          </a:solidFill>
        </p:spPr>
        <p:txBody>
          <a:bodyPr wrap="square" rtlCol="0">
            <a:spAutoFit/>
          </a:bodyPr>
          <a:lstStyle/>
          <a:p>
            <a:r>
              <a:rPr lang="en-US" sz="2400" b="1" dirty="0"/>
              <a:t>Irrigated Acreage in District</a:t>
            </a:r>
            <a:endParaRPr lang="en-US" sz="2400" dirty="0"/>
          </a:p>
          <a:p>
            <a:pPr marL="342900" indent="-342900">
              <a:buFont typeface="Arial" panose="020B0604020202020204" pitchFamily="34" charset="0"/>
              <a:buChar char="•"/>
            </a:pPr>
            <a:r>
              <a:rPr lang="en-US" sz="2400" dirty="0"/>
              <a:t>Black acres are also served by an augmentation provider</a:t>
            </a:r>
          </a:p>
          <a:p>
            <a:pPr marL="342900" indent="-342900">
              <a:buFont typeface="Arial" panose="020B0604020202020204" pitchFamily="34" charset="0"/>
              <a:buChar char="•"/>
            </a:pPr>
            <a:r>
              <a:rPr lang="en-US" sz="2400" dirty="0"/>
              <a:t>These acres can receive Project return flows</a:t>
            </a:r>
          </a:p>
        </p:txBody>
      </p:sp>
    </p:spTree>
    <p:extLst>
      <p:ext uri="{BB962C8B-B14F-4D97-AF65-F5344CB8AC3E}">
        <p14:creationId xmlns:p14="http://schemas.microsoft.com/office/powerpoint/2010/main" val="421477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04600" cy="6858000"/>
          </a:xfrm>
          <a:prstGeom prst="rect">
            <a:avLst/>
          </a:prstGeom>
        </p:spPr>
      </p:pic>
      <p:pic>
        <p:nvPicPr>
          <p:cNvPr id="4" name="Picture 3"/>
          <p:cNvPicPr>
            <a:picLocks noChangeAspect="1"/>
          </p:cNvPicPr>
          <p:nvPr/>
        </p:nvPicPr>
        <p:blipFill>
          <a:blip r:embed="rId4"/>
          <a:stretch>
            <a:fillRect/>
          </a:stretch>
        </p:blipFill>
        <p:spPr>
          <a:xfrm>
            <a:off x="0" y="4827722"/>
            <a:ext cx="1712747" cy="2030278"/>
          </a:xfrm>
          <a:prstGeom prst="rect">
            <a:avLst/>
          </a:prstGeom>
        </p:spPr>
      </p:pic>
      <p:sp>
        <p:nvSpPr>
          <p:cNvPr id="6" name="TextBox 5"/>
          <p:cNvSpPr txBox="1"/>
          <p:nvPr/>
        </p:nvSpPr>
        <p:spPr>
          <a:xfrm>
            <a:off x="1533525" y="266700"/>
            <a:ext cx="9163049" cy="1938992"/>
          </a:xfrm>
          <a:prstGeom prst="rect">
            <a:avLst/>
          </a:prstGeom>
          <a:solidFill>
            <a:schemeClr val="bg1"/>
          </a:solidFill>
        </p:spPr>
        <p:txBody>
          <a:bodyPr wrap="square" rtlCol="0">
            <a:spAutoFit/>
          </a:bodyPr>
          <a:lstStyle/>
          <a:p>
            <a:r>
              <a:rPr lang="en-US" sz="2400" b="1" dirty="0"/>
              <a:t>Irrigated Acreage in District</a:t>
            </a:r>
            <a:endParaRPr lang="en-US" sz="2400" dirty="0"/>
          </a:p>
          <a:p>
            <a:pPr marL="342900" indent="-342900">
              <a:buFont typeface="Arial" panose="020B0604020202020204" pitchFamily="34" charset="0"/>
              <a:buChar char="•"/>
            </a:pPr>
            <a:r>
              <a:rPr lang="en-US" sz="2400" dirty="0"/>
              <a:t>Black acres are also served by an augmentation provider</a:t>
            </a:r>
          </a:p>
          <a:p>
            <a:pPr lvl="1"/>
            <a:r>
              <a:rPr lang="en-US" sz="2400" dirty="0"/>
              <a:t>		AND/OR</a:t>
            </a:r>
          </a:p>
          <a:p>
            <a:pPr lvl="1"/>
            <a:r>
              <a:rPr lang="en-US" sz="2400" i="1" dirty="0"/>
              <a:t>Are Rule 10 acres</a:t>
            </a:r>
            <a:r>
              <a:rPr lang="en-US" sz="2400" dirty="0"/>
              <a:t>.</a:t>
            </a:r>
          </a:p>
          <a:p>
            <a:pPr marL="342900" indent="-342900">
              <a:buFont typeface="Arial" panose="020B0604020202020204" pitchFamily="34" charset="0"/>
              <a:buChar char="•"/>
            </a:pPr>
            <a:r>
              <a:rPr lang="en-US" sz="2400" dirty="0"/>
              <a:t>These acres can receive Project return flows</a:t>
            </a:r>
          </a:p>
        </p:txBody>
      </p:sp>
    </p:spTree>
    <p:extLst>
      <p:ext uri="{BB962C8B-B14F-4D97-AF65-F5344CB8AC3E}">
        <p14:creationId xmlns:p14="http://schemas.microsoft.com/office/powerpoint/2010/main" val="10392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6648" y="721805"/>
            <a:ext cx="4174971" cy="2147520"/>
          </a:xfrm>
        </p:spPr>
        <p:txBody>
          <a:bodyPr>
            <a:normAutofit fontScale="90000"/>
          </a:bodyPr>
          <a:lstStyle/>
          <a:p>
            <a:r>
              <a:rPr lang="en-US" dirty="0">
                <a:solidFill>
                  <a:schemeClr val="bg1"/>
                </a:solidFill>
              </a:rPr>
              <a:t>Finding the Balance with the Next Era of Irrigation</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03671" y="2274570"/>
            <a:ext cx="4737948" cy="4510278"/>
          </a:xfrm>
        </p:spPr>
        <p:txBody>
          <a:bodyPr anchor="ctr">
            <a:normAutofit/>
          </a:bodyPr>
          <a:lstStyle/>
          <a:p>
            <a:pPr marL="457200" lvl="1" indent="0">
              <a:buNone/>
            </a:pPr>
            <a:endParaRPr lang="en-US" sz="1800" dirty="0">
              <a:solidFill>
                <a:schemeClr val="bg1"/>
              </a:solidFill>
            </a:endParaRPr>
          </a:p>
          <a:p>
            <a:pPr marL="457200" lvl="1" indent="0">
              <a:buNone/>
            </a:pPr>
            <a:r>
              <a:rPr lang="en-US" sz="1800" dirty="0">
                <a:solidFill>
                  <a:schemeClr val="bg1"/>
                </a:solidFill>
              </a:rPr>
              <a:t>Wilson Water Group</a:t>
            </a:r>
          </a:p>
          <a:p>
            <a:pPr lvl="2"/>
            <a:r>
              <a:rPr lang="en-US" sz="1400" dirty="0">
                <a:solidFill>
                  <a:schemeClr val="bg1"/>
                </a:solidFill>
              </a:rPr>
              <a:t>USE STUDY</a:t>
            </a:r>
          </a:p>
          <a:p>
            <a:pPr marL="457200" lvl="1" indent="0">
              <a:buNone/>
            </a:pPr>
            <a:endParaRPr lang="en-US" sz="1800" dirty="0">
              <a:solidFill>
                <a:schemeClr val="bg1"/>
              </a:solidFill>
            </a:endParaRPr>
          </a:p>
          <a:p>
            <a:pPr marL="457200" lvl="1" indent="0">
              <a:buNone/>
            </a:pPr>
            <a:r>
              <a:rPr lang="en-US" sz="1800" dirty="0">
                <a:solidFill>
                  <a:schemeClr val="bg1"/>
                </a:solidFill>
              </a:rPr>
              <a:t>Irrigation Efficiency (Rule 10) depletions/or use are lower per acre than Well Augmentation (Rule 14)</a:t>
            </a:r>
          </a:p>
          <a:p>
            <a:pPr marL="457200" lvl="1" indent="0">
              <a:buNone/>
            </a:pPr>
            <a:endParaRPr lang="en-US" sz="1800" dirty="0">
              <a:solidFill>
                <a:schemeClr val="bg1"/>
              </a:solidFill>
            </a:endParaRPr>
          </a:p>
          <a:p>
            <a:pPr marL="457200" lvl="1" indent="0">
              <a:buNone/>
            </a:pPr>
            <a:r>
              <a:rPr lang="en-US" sz="1800" dirty="0">
                <a:solidFill>
                  <a:schemeClr val="bg1"/>
                </a:solidFill>
              </a:rPr>
              <a:t>An adjustment will be applied to allocate based on how much water is used</a:t>
            </a:r>
          </a:p>
          <a:p>
            <a:endParaRPr lang="en-US" sz="1800" dirty="0">
              <a:solidFill>
                <a:schemeClr val="bg1"/>
              </a:solidFill>
            </a:endParaRPr>
          </a:p>
        </p:txBody>
      </p:sp>
    </p:spTree>
    <p:extLst>
      <p:ext uri="{BB962C8B-B14F-4D97-AF65-F5344CB8AC3E}">
        <p14:creationId xmlns:p14="http://schemas.microsoft.com/office/powerpoint/2010/main" val="121358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04BBEF-5A94-4A56-B272-8C1CC4CFCD93}"/>
              </a:ext>
            </a:extLst>
          </p:cNvPr>
          <p:cNvPicPr>
            <a:picLocks noChangeAspect="1"/>
          </p:cNvPicPr>
          <p:nvPr/>
        </p:nvPicPr>
        <p:blipFill rotWithShape="1">
          <a:blip r:embed="rId3"/>
          <a:srcRect t="13674" b="35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399262" y="220391"/>
            <a:ext cx="4656380" cy="6481198"/>
          </a:xfrm>
          <a:prstGeom prst="rect">
            <a:avLst/>
          </a:prstGeom>
        </p:spPr>
        <p:txBody>
          <a:bodyPr vert="horz" lIns="91440" tIns="45720" rIns="91440" bIns="45720" rtlCol="0">
            <a:normAutofit/>
          </a:bodyPr>
          <a:lstStyle/>
          <a:p>
            <a:pPr>
              <a:lnSpc>
                <a:spcPct val="90000"/>
              </a:lnSpc>
              <a:spcAft>
                <a:spcPts val="600"/>
              </a:spcAft>
            </a:pPr>
            <a:r>
              <a:rPr lang="en-US" sz="2800" i="1" u="sng" dirty="0"/>
              <a:t>Proposed Program</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Through the Pilot Program, District staff determined that the most equitable means of allocating agricultural Project Return Flows is to allocate the water to agricultural entities on a “farm unit” basis. </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A “farm unit” is “a field or group of fields that have common wells, irrigation efficiencies, and a landowner or land user under a common ditch.”</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Each RRA (Reclamation Reform Act) Eligible acre with a depletion will be eligible for a pro-rata allocation of Return Flows</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Water will be treated as User-Supplied water to the Administering Organizations</a:t>
            </a:r>
          </a:p>
          <a:p>
            <a:pPr marL="800100" lvl="1" indent="-228600">
              <a:lnSpc>
                <a:spcPct val="90000"/>
              </a:lnSpc>
              <a:spcAft>
                <a:spcPts val="600"/>
              </a:spcAft>
              <a:buFont typeface="Arial" panose="020B0604020202020204" pitchFamily="34" charset="0"/>
              <a:buChar char="•"/>
            </a:pPr>
            <a:r>
              <a:rPr lang="en-US" sz="1600" dirty="0"/>
              <a:t>AGRA (AGUA/CWPDA), LAWMA, and LAVWCD</a:t>
            </a:r>
          </a:p>
          <a:p>
            <a:pPr marL="800100" lvl="1"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The change in the Return Flow Policy is to allow Rule 10 have an </a:t>
            </a:r>
            <a:r>
              <a:rPr lang="en-US" sz="1600"/>
              <a:t>allocation equitably </a:t>
            </a:r>
            <a:r>
              <a:rPr lang="en-US" sz="1600" dirty="0"/>
              <a:t>along with the historic allocation </a:t>
            </a:r>
            <a:r>
              <a:rPr lang="en-US" sz="1600"/>
              <a:t>of Rule 14.</a:t>
            </a:r>
            <a:endParaRPr lang="en-US" sz="1600" dirty="0"/>
          </a:p>
        </p:txBody>
      </p:sp>
      <p:pic>
        <p:nvPicPr>
          <p:cNvPr id="3" name="Picture 2">
            <a:extLst>
              <a:ext uri="{FF2B5EF4-FFF2-40B4-BE49-F238E27FC236}">
                <a16:creationId xmlns:a16="http://schemas.microsoft.com/office/drawing/2014/main" id="{2BD8C1F4-A8ED-49B5-B3FF-886619748933}"/>
              </a:ext>
            </a:extLst>
          </p:cNvPr>
          <p:cNvPicPr>
            <a:picLocks noChangeAspect="1"/>
          </p:cNvPicPr>
          <p:nvPr/>
        </p:nvPicPr>
        <p:blipFill>
          <a:blip r:embed="rId4"/>
          <a:stretch>
            <a:fillRect/>
          </a:stretch>
        </p:blipFill>
        <p:spPr>
          <a:xfrm>
            <a:off x="0" y="0"/>
            <a:ext cx="1990725" cy="1800225"/>
          </a:xfrm>
          <a:prstGeom prst="rect">
            <a:avLst/>
          </a:prstGeom>
        </p:spPr>
      </p:pic>
    </p:spTree>
    <p:extLst>
      <p:ext uri="{BB962C8B-B14F-4D97-AF65-F5344CB8AC3E}">
        <p14:creationId xmlns:p14="http://schemas.microsoft.com/office/powerpoint/2010/main" val="74280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17118"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90476" y="-457787"/>
            <a:ext cx="4812928" cy="2147520"/>
          </a:xfrm>
        </p:spPr>
        <p:txBody>
          <a:bodyPr>
            <a:normAutofit/>
          </a:bodyPr>
          <a:lstStyle/>
          <a:p>
            <a:r>
              <a:rPr lang="en-US" dirty="0">
                <a:solidFill>
                  <a:schemeClr val="bg1"/>
                </a:solidFill>
              </a:rPr>
              <a:t>Outreach Timeline</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06971" y="925830"/>
            <a:ext cx="4833407" cy="5932167"/>
          </a:xfrm>
        </p:spPr>
        <p:txBody>
          <a:bodyPr anchor="ctr">
            <a:normAutofit lnSpcReduction="10000"/>
          </a:bodyPr>
          <a:lstStyle/>
          <a:p>
            <a:endParaRPr lang="en-US" sz="2200" dirty="0">
              <a:solidFill>
                <a:schemeClr val="bg1"/>
              </a:solidFill>
            </a:endParaRPr>
          </a:p>
          <a:p>
            <a:r>
              <a:rPr lang="en-US" sz="2200" dirty="0">
                <a:solidFill>
                  <a:schemeClr val="bg1"/>
                </a:solidFill>
              </a:rPr>
              <a:t>Stakeholder Meetings (Nov-Dec 2021)</a:t>
            </a:r>
          </a:p>
          <a:p>
            <a:pPr lvl="1"/>
            <a:r>
              <a:rPr lang="en-US" sz="1800" dirty="0">
                <a:solidFill>
                  <a:schemeClr val="bg1"/>
                </a:solidFill>
              </a:rPr>
              <a:t>North of Pueblo (FVA)</a:t>
            </a:r>
          </a:p>
          <a:p>
            <a:pPr lvl="1"/>
            <a:r>
              <a:rPr lang="en-US" sz="1800" dirty="0">
                <a:solidFill>
                  <a:schemeClr val="bg1"/>
                </a:solidFill>
              </a:rPr>
              <a:t>East of Pueblo</a:t>
            </a:r>
          </a:p>
          <a:p>
            <a:pPr lvl="1"/>
            <a:r>
              <a:rPr lang="en-US" sz="1800" dirty="0">
                <a:solidFill>
                  <a:schemeClr val="bg1"/>
                </a:solidFill>
              </a:rPr>
              <a:t>West of Pueblo</a:t>
            </a:r>
          </a:p>
          <a:p>
            <a:pPr lvl="1"/>
            <a:r>
              <a:rPr lang="en-US" sz="1800" dirty="0">
                <a:solidFill>
                  <a:schemeClr val="bg1"/>
                </a:solidFill>
              </a:rPr>
              <a:t>Pueblo</a:t>
            </a:r>
          </a:p>
          <a:p>
            <a:endParaRPr lang="en-US" sz="2200" dirty="0">
              <a:solidFill>
                <a:schemeClr val="bg1"/>
              </a:solidFill>
            </a:endParaRPr>
          </a:p>
          <a:p>
            <a:r>
              <a:rPr lang="en-US" sz="2200" dirty="0">
                <a:solidFill>
                  <a:schemeClr val="bg1"/>
                </a:solidFill>
              </a:rPr>
              <a:t>Review Feedback from Stakeholders with the Committee and make Necessary Changes (Jan 2022)</a:t>
            </a:r>
          </a:p>
          <a:p>
            <a:endParaRPr lang="en-US" sz="2200" dirty="0">
              <a:solidFill>
                <a:schemeClr val="bg1"/>
              </a:solidFill>
            </a:endParaRPr>
          </a:p>
          <a:p>
            <a:r>
              <a:rPr lang="en-US" sz="2200" dirty="0">
                <a:solidFill>
                  <a:schemeClr val="bg1"/>
                </a:solidFill>
              </a:rPr>
              <a:t>Committee Approve the Amended Fryingpan-Arkansas Project Water Return Flow Policy (Feb 2022)</a:t>
            </a:r>
          </a:p>
          <a:p>
            <a:endParaRPr lang="en-US" sz="2200" dirty="0">
              <a:solidFill>
                <a:schemeClr val="bg1"/>
              </a:solidFill>
            </a:endParaRPr>
          </a:p>
          <a:p>
            <a:r>
              <a:rPr lang="en-US" sz="2200" dirty="0">
                <a:solidFill>
                  <a:schemeClr val="bg1"/>
                </a:solidFill>
              </a:rPr>
              <a:t>Board Approve the Amended Fryingpan-Arkansas Project Water Return Flow Policy (Feb 2022)</a:t>
            </a:r>
          </a:p>
          <a:p>
            <a:endParaRPr lang="en-US" sz="2200" dirty="0">
              <a:solidFill>
                <a:schemeClr val="bg1"/>
              </a:solidFill>
            </a:endParaRPr>
          </a:p>
        </p:txBody>
      </p:sp>
    </p:spTree>
    <p:extLst>
      <p:ext uri="{BB962C8B-B14F-4D97-AF65-F5344CB8AC3E}">
        <p14:creationId xmlns:p14="http://schemas.microsoft.com/office/powerpoint/2010/main" val="353469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6649" y="721805"/>
            <a:ext cx="3874686" cy="2147520"/>
          </a:xfrm>
        </p:spPr>
        <p:txBody>
          <a:bodyPr>
            <a:normAutofit/>
          </a:bodyPr>
          <a:lstStyle/>
          <a:p>
            <a:r>
              <a:rPr lang="en-US" dirty="0">
                <a:solidFill>
                  <a:schemeClr val="bg1"/>
                </a:solidFill>
              </a:rPr>
              <a:t>Questions</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60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00623" y="-47815"/>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6649" y="721805"/>
            <a:ext cx="3874686" cy="1937576"/>
          </a:xfrm>
        </p:spPr>
        <p:txBody>
          <a:bodyPr>
            <a:normAutofit/>
          </a:bodyPr>
          <a:lstStyle/>
          <a:p>
            <a:r>
              <a:rPr lang="en-US" dirty="0">
                <a:solidFill>
                  <a:schemeClr val="bg1"/>
                </a:solidFill>
              </a:rPr>
              <a:t>Agricultural First Right of Refusal</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4">
            <a:extLst>
              <a:ext uri="{FF2B5EF4-FFF2-40B4-BE49-F238E27FC236}">
                <a16:creationId xmlns:a16="http://schemas.microsoft.com/office/drawing/2014/main" id="{7DFC98DE-D21F-4079-9E3F-728AB01641A8}"/>
              </a:ext>
            </a:extLst>
          </p:cNvPr>
          <p:cNvSpPr>
            <a:spLocks noGrp="1"/>
          </p:cNvSpPr>
          <p:nvPr>
            <p:ph idx="1"/>
          </p:nvPr>
        </p:nvSpPr>
        <p:spPr>
          <a:xfrm>
            <a:off x="1469690" y="2343150"/>
            <a:ext cx="3727465" cy="4325320"/>
          </a:xfrm>
        </p:spPr>
        <p:txBody>
          <a:bodyPr anchor="ctr">
            <a:normAutofit fontScale="92500" lnSpcReduction="20000"/>
          </a:bodyPr>
          <a:lstStyle/>
          <a:p>
            <a:pPr marL="0" indent="0">
              <a:buNone/>
            </a:pPr>
            <a:r>
              <a:rPr lang="en-US" sz="3200" i="1" u="sng" dirty="0">
                <a:solidFill>
                  <a:schemeClr val="bg1"/>
                </a:solidFill>
              </a:rPr>
              <a:t>Goals</a:t>
            </a:r>
          </a:p>
          <a:p>
            <a:endParaRPr lang="en-US" sz="2200" dirty="0">
              <a:solidFill>
                <a:schemeClr val="bg1"/>
              </a:solidFill>
            </a:endParaRPr>
          </a:p>
          <a:p>
            <a:r>
              <a:rPr lang="en-US" sz="2200" dirty="0">
                <a:solidFill>
                  <a:schemeClr val="bg1"/>
                </a:solidFill>
              </a:rPr>
              <a:t>Finalize the Agricultural First Right of Refusal Fort Lyon Pilot Project with a Program that allows our ag stakeholders to use their Agricultural First Right of Refusal</a:t>
            </a:r>
          </a:p>
          <a:p>
            <a:endParaRPr lang="en-US" sz="2200" dirty="0">
              <a:solidFill>
                <a:schemeClr val="bg1"/>
              </a:solidFill>
            </a:endParaRPr>
          </a:p>
          <a:p>
            <a:r>
              <a:rPr lang="en-US" sz="2200" dirty="0">
                <a:solidFill>
                  <a:schemeClr val="bg1"/>
                </a:solidFill>
              </a:rPr>
              <a:t>Amend the </a:t>
            </a:r>
            <a:r>
              <a:rPr lang="en-US" sz="2200" i="1" u="sng" dirty="0">
                <a:solidFill>
                  <a:schemeClr val="bg1"/>
                </a:solidFill>
              </a:rPr>
              <a:t>Southeastern Colorado Water Conservancy District Fryingpan-Arkansas Project Water Return Flow Policy</a:t>
            </a:r>
            <a:r>
              <a:rPr lang="en-US" sz="2200" u="sng" dirty="0">
                <a:solidFill>
                  <a:schemeClr val="bg1"/>
                </a:solidFill>
              </a:rPr>
              <a:t> </a:t>
            </a:r>
            <a:r>
              <a:rPr lang="en-US" sz="2200" dirty="0">
                <a:solidFill>
                  <a:schemeClr val="bg1"/>
                </a:solidFill>
              </a:rPr>
              <a:t>to Reflect the Necessary Changes for the Program</a:t>
            </a:r>
          </a:p>
        </p:txBody>
      </p:sp>
    </p:spTree>
    <p:extLst>
      <p:ext uri="{BB962C8B-B14F-4D97-AF65-F5344CB8AC3E}">
        <p14:creationId xmlns:p14="http://schemas.microsoft.com/office/powerpoint/2010/main" val="226674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17118"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6972" y="-297153"/>
            <a:ext cx="4812928" cy="2147520"/>
          </a:xfrm>
        </p:spPr>
        <p:txBody>
          <a:bodyPr>
            <a:normAutofit/>
          </a:bodyPr>
          <a:lstStyle/>
          <a:p>
            <a:r>
              <a:rPr lang="en-US" dirty="0">
                <a:solidFill>
                  <a:schemeClr val="bg1"/>
                </a:solidFill>
              </a:rPr>
              <a:t>Outreach Timeline</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06971" y="925830"/>
            <a:ext cx="4833407" cy="5932167"/>
          </a:xfrm>
        </p:spPr>
        <p:txBody>
          <a:bodyPr anchor="ctr">
            <a:normAutofit lnSpcReduction="10000"/>
          </a:bodyPr>
          <a:lstStyle/>
          <a:p>
            <a:endParaRPr lang="en-US" sz="2200" dirty="0">
              <a:solidFill>
                <a:schemeClr val="bg1"/>
              </a:solidFill>
            </a:endParaRPr>
          </a:p>
          <a:p>
            <a:r>
              <a:rPr lang="en-US" sz="2200" dirty="0">
                <a:solidFill>
                  <a:schemeClr val="bg1"/>
                </a:solidFill>
              </a:rPr>
              <a:t>Stakeholder Meetings (Nov-Dec 2021)</a:t>
            </a:r>
          </a:p>
          <a:p>
            <a:pPr lvl="1"/>
            <a:r>
              <a:rPr lang="en-US" sz="1800" dirty="0">
                <a:solidFill>
                  <a:schemeClr val="bg1"/>
                </a:solidFill>
              </a:rPr>
              <a:t>North of Pueblo (FVA)</a:t>
            </a:r>
          </a:p>
          <a:p>
            <a:pPr lvl="1"/>
            <a:r>
              <a:rPr lang="en-US" sz="1800" dirty="0">
                <a:solidFill>
                  <a:schemeClr val="bg1"/>
                </a:solidFill>
              </a:rPr>
              <a:t>East of Pueblo</a:t>
            </a:r>
          </a:p>
          <a:p>
            <a:pPr lvl="1"/>
            <a:r>
              <a:rPr lang="en-US" sz="1800" dirty="0">
                <a:solidFill>
                  <a:schemeClr val="bg1"/>
                </a:solidFill>
              </a:rPr>
              <a:t>West of Pueblo</a:t>
            </a:r>
          </a:p>
          <a:p>
            <a:pPr lvl="1"/>
            <a:r>
              <a:rPr lang="en-US" sz="1800" dirty="0">
                <a:solidFill>
                  <a:schemeClr val="bg1"/>
                </a:solidFill>
              </a:rPr>
              <a:t>Pueblo</a:t>
            </a:r>
          </a:p>
          <a:p>
            <a:endParaRPr lang="en-US" sz="2200" dirty="0">
              <a:solidFill>
                <a:schemeClr val="bg1"/>
              </a:solidFill>
            </a:endParaRPr>
          </a:p>
          <a:p>
            <a:r>
              <a:rPr lang="en-US" sz="2200" dirty="0">
                <a:solidFill>
                  <a:schemeClr val="bg1"/>
                </a:solidFill>
              </a:rPr>
              <a:t>Review Feedback from Stakeholders with the Committee and make Necessary Changes (Jan 2022)</a:t>
            </a:r>
          </a:p>
          <a:p>
            <a:endParaRPr lang="en-US" sz="2200" dirty="0">
              <a:solidFill>
                <a:schemeClr val="bg1"/>
              </a:solidFill>
            </a:endParaRPr>
          </a:p>
          <a:p>
            <a:r>
              <a:rPr lang="en-US" sz="2200" dirty="0">
                <a:solidFill>
                  <a:schemeClr val="bg1"/>
                </a:solidFill>
              </a:rPr>
              <a:t>Committee Approve the Amended Fryingpan-Arkansas Project Water Return Flow Policy (Feb 2022)</a:t>
            </a:r>
          </a:p>
          <a:p>
            <a:endParaRPr lang="en-US" sz="2200" dirty="0">
              <a:solidFill>
                <a:schemeClr val="bg1"/>
              </a:solidFill>
            </a:endParaRPr>
          </a:p>
          <a:p>
            <a:r>
              <a:rPr lang="en-US" sz="2200" dirty="0">
                <a:solidFill>
                  <a:schemeClr val="bg1"/>
                </a:solidFill>
              </a:rPr>
              <a:t>Board Approve the Amended Fryingpan-Arkansas Project Water Return Flow Policy (Feb 2022)</a:t>
            </a:r>
          </a:p>
          <a:p>
            <a:endParaRPr lang="en-US" sz="2200" dirty="0">
              <a:solidFill>
                <a:schemeClr val="bg1"/>
              </a:solidFill>
            </a:endParaRPr>
          </a:p>
        </p:txBody>
      </p:sp>
    </p:spTree>
    <p:extLst>
      <p:ext uri="{BB962C8B-B14F-4D97-AF65-F5344CB8AC3E}">
        <p14:creationId xmlns:p14="http://schemas.microsoft.com/office/powerpoint/2010/main" val="42262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green field&#10;&#10;Description automatically generated">
            <a:extLst>
              <a:ext uri="{FF2B5EF4-FFF2-40B4-BE49-F238E27FC236}">
                <a16:creationId xmlns:a16="http://schemas.microsoft.com/office/drawing/2014/main" id="{63D0D726-A173-4E7F-9B79-59AF622B8974}"/>
              </a:ext>
            </a:extLst>
          </p:cNvPr>
          <p:cNvPicPr>
            <a:picLocks noChangeAspect="1"/>
          </p:cNvPicPr>
          <p:nvPr/>
        </p:nvPicPr>
        <p:blipFill rotWithShape="1">
          <a:blip r:embed="rId3"/>
          <a:srcRect l="8815" r="6698"/>
          <a:stretch/>
        </p:blipFill>
        <p:spPr>
          <a:xfrm>
            <a:off x="600623" y="-47815"/>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6649" y="721805"/>
            <a:ext cx="3874686" cy="1937576"/>
          </a:xfrm>
        </p:spPr>
        <p:txBody>
          <a:bodyPr>
            <a:normAutofit/>
          </a:bodyPr>
          <a:lstStyle/>
          <a:p>
            <a:r>
              <a:rPr lang="en-US" dirty="0">
                <a:solidFill>
                  <a:schemeClr val="bg1"/>
                </a:solidFill>
              </a:rPr>
              <a:t>Today’s Agenda</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4">
            <a:extLst>
              <a:ext uri="{FF2B5EF4-FFF2-40B4-BE49-F238E27FC236}">
                <a16:creationId xmlns:a16="http://schemas.microsoft.com/office/drawing/2014/main" id="{7DFC98DE-D21F-4079-9E3F-728AB01641A8}"/>
              </a:ext>
            </a:extLst>
          </p:cNvPr>
          <p:cNvSpPr>
            <a:spLocks noGrp="1"/>
          </p:cNvSpPr>
          <p:nvPr>
            <p:ph idx="1"/>
          </p:nvPr>
        </p:nvSpPr>
        <p:spPr>
          <a:xfrm>
            <a:off x="1469690" y="2343150"/>
            <a:ext cx="3727465" cy="4325320"/>
          </a:xfrm>
        </p:spPr>
        <p:txBody>
          <a:bodyPr anchor="ctr">
            <a:normAutofit/>
          </a:bodyPr>
          <a:lstStyle/>
          <a:p>
            <a:r>
              <a:rPr lang="en-US" sz="2200" dirty="0">
                <a:solidFill>
                  <a:schemeClr val="bg1"/>
                </a:solidFill>
              </a:rPr>
              <a:t>Project Area</a:t>
            </a:r>
          </a:p>
          <a:p>
            <a:endParaRPr lang="en-US" sz="2200" dirty="0">
              <a:solidFill>
                <a:schemeClr val="bg1"/>
              </a:solidFill>
            </a:endParaRPr>
          </a:p>
          <a:p>
            <a:r>
              <a:rPr lang="en-US" sz="2200" dirty="0">
                <a:solidFill>
                  <a:schemeClr val="bg1"/>
                </a:solidFill>
              </a:rPr>
              <a:t>Fort Lyon Pilot Project</a:t>
            </a:r>
          </a:p>
          <a:p>
            <a:endParaRPr lang="en-US" sz="2200" dirty="0">
              <a:solidFill>
                <a:schemeClr val="bg1"/>
              </a:solidFill>
            </a:endParaRPr>
          </a:p>
          <a:p>
            <a:r>
              <a:rPr lang="en-US" sz="2200" dirty="0">
                <a:solidFill>
                  <a:schemeClr val="bg1"/>
                </a:solidFill>
              </a:rPr>
              <a:t>Scenario Planning</a:t>
            </a:r>
          </a:p>
          <a:p>
            <a:endParaRPr lang="en-US" sz="2200" dirty="0">
              <a:solidFill>
                <a:schemeClr val="bg1"/>
              </a:solidFill>
            </a:endParaRPr>
          </a:p>
          <a:p>
            <a:r>
              <a:rPr lang="en-US" sz="2200" dirty="0">
                <a:solidFill>
                  <a:schemeClr val="bg1"/>
                </a:solidFill>
              </a:rPr>
              <a:t>Usage Study</a:t>
            </a:r>
          </a:p>
          <a:p>
            <a:endParaRPr lang="en-US" sz="2200" dirty="0">
              <a:solidFill>
                <a:schemeClr val="bg1"/>
              </a:solidFill>
            </a:endParaRPr>
          </a:p>
          <a:p>
            <a:r>
              <a:rPr lang="en-US" sz="2200" dirty="0">
                <a:solidFill>
                  <a:schemeClr val="bg1"/>
                </a:solidFill>
              </a:rPr>
              <a:t>Proposed Program</a:t>
            </a:r>
          </a:p>
          <a:p>
            <a:endParaRPr lang="en-US" sz="2200" dirty="0">
              <a:solidFill>
                <a:schemeClr val="bg1"/>
              </a:solidFill>
            </a:endParaRPr>
          </a:p>
        </p:txBody>
      </p:sp>
    </p:spTree>
    <p:extLst>
      <p:ext uri="{BB962C8B-B14F-4D97-AF65-F5344CB8AC3E}">
        <p14:creationId xmlns:p14="http://schemas.microsoft.com/office/powerpoint/2010/main" val="222139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04600" cy="6858000"/>
          </a:xfrm>
          <a:prstGeom prst="rect">
            <a:avLst/>
          </a:prstGeom>
        </p:spPr>
      </p:pic>
      <p:pic>
        <p:nvPicPr>
          <p:cNvPr id="6" name="Picture 5"/>
          <p:cNvPicPr>
            <a:picLocks noChangeAspect="1"/>
          </p:cNvPicPr>
          <p:nvPr/>
        </p:nvPicPr>
        <p:blipFill>
          <a:blip r:embed="rId4"/>
          <a:stretch>
            <a:fillRect/>
          </a:stretch>
        </p:blipFill>
        <p:spPr>
          <a:xfrm>
            <a:off x="0" y="4827722"/>
            <a:ext cx="1712747" cy="2030278"/>
          </a:xfrm>
          <a:prstGeom prst="rect">
            <a:avLst/>
          </a:prstGeom>
        </p:spPr>
      </p:pic>
      <p:sp>
        <p:nvSpPr>
          <p:cNvPr id="2" name="TextBox 1"/>
          <p:cNvSpPr txBox="1"/>
          <p:nvPr/>
        </p:nvSpPr>
        <p:spPr>
          <a:xfrm>
            <a:off x="1524000" y="352425"/>
            <a:ext cx="9134475" cy="830997"/>
          </a:xfrm>
          <a:prstGeom prst="rect">
            <a:avLst/>
          </a:prstGeom>
          <a:solidFill>
            <a:schemeClr val="bg1"/>
          </a:solidFill>
        </p:spPr>
        <p:txBody>
          <a:bodyPr wrap="square" rtlCol="0">
            <a:spAutoFit/>
          </a:bodyPr>
          <a:lstStyle/>
          <a:p>
            <a:r>
              <a:rPr lang="en-US" sz="2400" b="1" dirty="0"/>
              <a:t>Irrigated Acreage in District</a:t>
            </a:r>
          </a:p>
          <a:p>
            <a:pPr marL="342900" indent="-342900">
              <a:buFont typeface="Arial" panose="020B0604020202020204" pitchFamily="34" charset="0"/>
              <a:buChar char="•"/>
            </a:pPr>
            <a:r>
              <a:rPr lang="en-US" sz="2400" dirty="0"/>
              <a:t>Produce administrable return flows because they are in the HI model</a:t>
            </a:r>
          </a:p>
        </p:txBody>
      </p:sp>
    </p:spTree>
    <p:extLst>
      <p:ext uri="{BB962C8B-B14F-4D97-AF65-F5344CB8AC3E}">
        <p14:creationId xmlns:p14="http://schemas.microsoft.com/office/powerpoint/2010/main" val="367103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it began: Fort Lyon Pilot Project</a:t>
            </a:r>
          </a:p>
        </p:txBody>
      </p:sp>
      <p:sp>
        <p:nvSpPr>
          <p:cNvPr id="3" name="Content Placeholder 2"/>
          <p:cNvSpPr>
            <a:spLocks noGrp="1"/>
          </p:cNvSpPr>
          <p:nvPr>
            <p:ph idx="1"/>
          </p:nvPr>
        </p:nvSpPr>
        <p:spPr>
          <a:xfrm>
            <a:off x="416752" y="1690688"/>
            <a:ext cx="4840224" cy="4351338"/>
          </a:xfrm>
        </p:spPr>
        <p:txBody>
          <a:bodyPr/>
          <a:lstStyle/>
          <a:p>
            <a:endParaRPr lang="en-US" dirty="0"/>
          </a:p>
          <a:p>
            <a:r>
              <a:rPr lang="en-US" dirty="0"/>
              <a:t>The Enterprise began a Pilot Project in 2014 investigate the feasibility of a  future District-wide plan to ensure that returns flows are allocated equitably and maximize utilization of all Fry-Ark Project water and Return Flows</a:t>
            </a:r>
          </a:p>
          <a:p>
            <a:endParaRPr lang="en-US" dirty="0"/>
          </a:p>
        </p:txBody>
      </p:sp>
      <p:pic>
        <p:nvPicPr>
          <p:cNvPr id="2050" name="Picture 2" descr="10552">
            <a:extLst>
              <a:ext uri="{FF2B5EF4-FFF2-40B4-BE49-F238E27FC236}">
                <a16:creationId xmlns:a16="http://schemas.microsoft.com/office/drawing/2014/main" id="{78F7AD0A-CA13-4CC1-A064-BCBF1DA6A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52" y="2259399"/>
            <a:ext cx="6337911" cy="3093186"/>
          </a:xfrm>
          <a:prstGeom prst="rect">
            <a:avLst/>
          </a:prstGeom>
          <a:noFill/>
          <a:ln w="317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6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Participated: Fort Lyon Pilot Project</a:t>
            </a:r>
          </a:p>
        </p:txBody>
      </p:sp>
      <p:sp>
        <p:nvSpPr>
          <p:cNvPr id="3" name="Content Placeholder 2"/>
          <p:cNvSpPr>
            <a:spLocks noGrp="1"/>
          </p:cNvSpPr>
          <p:nvPr>
            <p:ph idx="1"/>
          </p:nvPr>
        </p:nvSpPr>
        <p:spPr>
          <a:xfrm>
            <a:off x="416752" y="1690687"/>
            <a:ext cx="4840224" cy="4802187"/>
          </a:xfrm>
        </p:spPr>
        <p:txBody>
          <a:bodyPr>
            <a:normAutofit fontScale="85000" lnSpcReduction="20000"/>
          </a:bodyPr>
          <a:lstStyle/>
          <a:p>
            <a:pPr marL="0" indent="0">
              <a:buNone/>
            </a:pPr>
            <a:endParaRPr lang="en-US" dirty="0"/>
          </a:p>
          <a:p>
            <a:r>
              <a:rPr lang="en-US" dirty="0"/>
              <a:t>Fort Lyon Canal Company</a:t>
            </a:r>
          </a:p>
          <a:p>
            <a:pPr lvl="1"/>
            <a:r>
              <a:rPr lang="en-US" dirty="0"/>
              <a:t>2014-2021</a:t>
            </a:r>
          </a:p>
          <a:p>
            <a:pPr lvl="1"/>
            <a:r>
              <a:rPr lang="en-US" dirty="0"/>
              <a:t>Used Return Flows to offset depletions of Well Augmentation and Irrigation Efficiency of FLCC Members</a:t>
            </a:r>
          </a:p>
          <a:p>
            <a:r>
              <a:rPr lang="en-US" dirty="0"/>
              <a:t>Oxford Ditch</a:t>
            </a:r>
          </a:p>
          <a:p>
            <a:pPr lvl="1"/>
            <a:r>
              <a:rPr lang="en-US" dirty="0"/>
              <a:t>2019-2020</a:t>
            </a:r>
          </a:p>
          <a:p>
            <a:pPr lvl="1"/>
            <a:r>
              <a:rPr lang="en-US" dirty="0"/>
              <a:t>Used Return Flows to pump Company Wells into Ditch for Ditch wide Benefit</a:t>
            </a:r>
          </a:p>
          <a:p>
            <a:r>
              <a:rPr lang="en-US" dirty="0"/>
              <a:t>Rocky Ford Highline Canal</a:t>
            </a:r>
          </a:p>
          <a:p>
            <a:pPr lvl="1"/>
            <a:r>
              <a:rPr lang="en-US" dirty="0"/>
              <a:t>2019-2021</a:t>
            </a:r>
          </a:p>
          <a:p>
            <a:pPr lvl="1"/>
            <a:r>
              <a:rPr lang="en-US" dirty="0"/>
              <a:t>Used Return Flows to pump Company Wells into Ditch for Ditch wide Benefit</a:t>
            </a:r>
          </a:p>
          <a:p>
            <a:r>
              <a:rPr lang="en-US" dirty="0"/>
              <a:t>What about District Wide?</a:t>
            </a:r>
          </a:p>
          <a:p>
            <a:pPr lvl="1"/>
            <a:r>
              <a:rPr lang="en-US" dirty="0"/>
              <a:t>Scenario Planning</a:t>
            </a:r>
          </a:p>
          <a:p>
            <a:pPr lvl="1"/>
            <a:endParaRPr lang="en-US" dirty="0"/>
          </a:p>
          <a:p>
            <a:endParaRPr lang="en-US" dirty="0"/>
          </a:p>
        </p:txBody>
      </p:sp>
      <p:pic>
        <p:nvPicPr>
          <p:cNvPr id="2050" name="Picture 2" descr="10552">
            <a:extLst>
              <a:ext uri="{FF2B5EF4-FFF2-40B4-BE49-F238E27FC236}">
                <a16:creationId xmlns:a16="http://schemas.microsoft.com/office/drawing/2014/main" id="{78F7AD0A-CA13-4CC1-A064-BCBF1DA6A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552" y="2259399"/>
            <a:ext cx="6337911" cy="3093186"/>
          </a:xfrm>
          <a:prstGeom prst="rect">
            <a:avLst/>
          </a:prstGeom>
          <a:noFill/>
          <a:ln w="317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5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4C4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256" y="4767072"/>
            <a:ext cx="6594189" cy="1625210"/>
          </a:xfrm>
        </p:spPr>
        <p:txBody>
          <a:bodyPr>
            <a:normAutofit/>
          </a:bodyPr>
          <a:lstStyle/>
          <a:p>
            <a:pPr algn="r"/>
            <a:r>
              <a:rPr lang="en-US" dirty="0">
                <a:solidFill>
                  <a:srgbClr val="FFFFFF"/>
                </a:solidFill>
              </a:rPr>
              <a:t>Wilson Water Group</a:t>
            </a:r>
            <a:br>
              <a:rPr lang="en-US" dirty="0">
                <a:solidFill>
                  <a:srgbClr val="FFFFFF"/>
                </a:solidFill>
              </a:rPr>
            </a:br>
            <a:r>
              <a:rPr lang="en-US" dirty="0">
                <a:solidFill>
                  <a:srgbClr val="FFFFFF"/>
                </a:solidFill>
              </a:rPr>
              <a:t>Scenario Planning</a:t>
            </a:r>
          </a:p>
        </p:txBody>
      </p:sp>
      <p:pic>
        <p:nvPicPr>
          <p:cNvPr id="2" name="Picture 1">
            <a:extLst>
              <a:ext uri="{FF2B5EF4-FFF2-40B4-BE49-F238E27FC236}">
                <a16:creationId xmlns:a16="http://schemas.microsoft.com/office/drawing/2014/main" id="{4C039FE0-7459-4D84-B5DD-FE3350F44D60}"/>
              </a:ext>
            </a:extLst>
          </p:cNvPr>
          <p:cNvPicPr>
            <a:picLocks noChangeAspect="1"/>
          </p:cNvPicPr>
          <p:nvPr/>
        </p:nvPicPr>
        <p:blipFill rotWithShape="1">
          <a:blip r:embed="rId3"/>
          <a:srcRect t="4541" r="2" b="8013"/>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7671547" y="463925"/>
            <a:ext cx="3996197" cy="5928358"/>
          </a:xfrm>
        </p:spPr>
        <p:txBody>
          <a:bodyPr anchor="ctr">
            <a:normAutofit fontScale="85000" lnSpcReduction="20000"/>
          </a:bodyPr>
          <a:lstStyle/>
          <a:p>
            <a:r>
              <a:rPr lang="en-US" dirty="0">
                <a:solidFill>
                  <a:schemeClr val="accent1">
                    <a:lumMod val="40000"/>
                    <a:lumOff val="60000"/>
                  </a:schemeClr>
                </a:solidFill>
              </a:rPr>
              <a:t>Understand the impacts of different policy decisions on Return Flow allocation</a:t>
            </a:r>
          </a:p>
          <a:p>
            <a:pPr lvl="1"/>
            <a:r>
              <a:rPr lang="en-US" dirty="0">
                <a:solidFill>
                  <a:schemeClr val="accent2">
                    <a:lumMod val="75000"/>
                  </a:schemeClr>
                </a:solidFill>
              </a:rPr>
              <a:t>Allow Rule 10</a:t>
            </a:r>
          </a:p>
          <a:p>
            <a:pPr lvl="1"/>
            <a:r>
              <a:rPr lang="en-US" dirty="0">
                <a:solidFill>
                  <a:schemeClr val="accent2">
                    <a:lumMod val="75000"/>
                  </a:schemeClr>
                </a:solidFill>
              </a:rPr>
              <a:t>Allow RF from entire ditch</a:t>
            </a:r>
          </a:p>
          <a:p>
            <a:pPr marL="342900" indent="-342900">
              <a:buFont typeface="Arial" panose="020B0604020202020204" pitchFamily="34" charset="0"/>
              <a:buAutoNum type="arabicPeriod"/>
            </a:pPr>
            <a:r>
              <a:rPr lang="en-US" dirty="0">
                <a:solidFill>
                  <a:schemeClr val="accent1">
                    <a:lumMod val="40000"/>
                    <a:lumOff val="60000"/>
                  </a:schemeClr>
                </a:solidFill>
              </a:rPr>
              <a:t>Beneficiaries</a:t>
            </a:r>
          </a:p>
          <a:p>
            <a:pPr marL="914400" lvl="1" indent="-457200">
              <a:buFont typeface="+mj-lt"/>
              <a:buAutoNum type="alphaUcPeriod"/>
            </a:pPr>
            <a:r>
              <a:rPr lang="en-US" dirty="0">
                <a:solidFill>
                  <a:schemeClr val="accent1">
                    <a:lumMod val="40000"/>
                    <a:lumOff val="60000"/>
                  </a:schemeClr>
                </a:solidFill>
              </a:rPr>
              <a:t>Looked at using Return Flows for Rule 14 and Rule 10</a:t>
            </a:r>
          </a:p>
          <a:p>
            <a:pPr marL="914400" lvl="1" indent="-457200">
              <a:buFont typeface="+mj-lt"/>
              <a:buAutoNum type="alphaUcPeriod"/>
            </a:pPr>
            <a:r>
              <a:rPr lang="en-US" dirty="0">
                <a:solidFill>
                  <a:schemeClr val="accent1">
                    <a:lumMod val="40000"/>
                    <a:lumOff val="60000"/>
                  </a:schemeClr>
                </a:solidFill>
              </a:rPr>
              <a:t>Looked at using Return Flows from Lands that are not Rule 14 and Rule 10</a:t>
            </a:r>
          </a:p>
          <a:p>
            <a:pPr marL="342900" indent="-342900">
              <a:buAutoNum type="arabicPeriod"/>
            </a:pPr>
            <a:r>
              <a:rPr lang="en-US" dirty="0">
                <a:solidFill>
                  <a:schemeClr val="accent1">
                    <a:lumMod val="40000"/>
                    <a:lumOff val="60000"/>
                  </a:schemeClr>
                </a:solidFill>
              </a:rPr>
              <a:t>Equity</a:t>
            </a:r>
          </a:p>
          <a:p>
            <a:pPr marL="914400" lvl="1" indent="-457200">
              <a:buFont typeface="+mj-lt"/>
              <a:buAutoNum type="alphaUcPeriod"/>
            </a:pPr>
            <a:r>
              <a:rPr lang="en-US" dirty="0">
                <a:solidFill>
                  <a:schemeClr val="accent1">
                    <a:lumMod val="40000"/>
                    <a:lumOff val="60000"/>
                  </a:schemeClr>
                </a:solidFill>
              </a:rPr>
              <a:t>Looked at limiting only Return Flows in a Ditch and Return Flows from Surface Only Lands</a:t>
            </a:r>
          </a:p>
          <a:p>
            <a:pPr marL="342900" indent="-342900">
              <a:buAutoNum type="arabicPeriod"/>
            </a:pPr>
            <a:r>
              <a:rPr lang="en-US" dirty="0">
                <a:solidFill>
                  <a:schemeClr val="accent1">
                    <a:lumMod val="40000"/>
                    <a:lumOff val="60000"/>
                  </a:schemeClr>
                </a:solidFill>
              </a:rPr>
              <a:t>Administration</a:t>
            </a:r>
          </a:p>
          <a:p>
            <a:pPr marL="914400" lvl="1" indent="-457200">
              <a:buFont typeface="+mj-lt"/>
              <a:buAutoNum type="alphaUcPeriod"/>
            </a:pPr>
            <a:r>
              <a:rPr lang="en-US" dirty="0">
                <a:solidFill>
                  <a:schemeClr val="accent1">
                    <a:lumMod val="40000"/>
                    <a:lumOff val="60000"/>
                  </a:schemeClr>
                </a:solidFill>
              </a:rPr>
              <a:t>Looked at how DWR would administer/ accountant for Return Flows. </a:t>
            </a:r>
          </a:p>
        </p:txBody>
      </p:sp>
    </p:spTree>
    <p:extLst>
      <p:ext uri="{BB962C8B-B14F-4D97-AF65-F5344CB8AC3E}">
        <p14:creationId xmlns:p14="http://schemas.microsoft.com/office/powerpoint/2010/main" val="104703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04600" cy="6858000"/>
          </a:xfrm>
          <a:prstGeom prst="rect">
            <a:avLst/>
          </a:prstGeom>
        </p:spPr>
      </p:pic>
      <p:pic>
        <p:nvPicPr>
          <p:cNvPr id="6" name="Picture 5"/>
          <p:cNvPicPr>
            <a:picLocks noChangeAspect="1"/>
          </p:cNvPicPr>
          <p:nvPr/>
        </p:nvPicPr>
        <p:blipFill>
          <a:blip r:embed="rId4"/>
          <a:stretch>
            <a:fillRect/>
          </a:stretch>
        </p:blipFill>
        <p:spPr>
          <a:xfrm>
            <a:off x="0" y="4827722"/>
            <a:ext cx="1712747" cy="2030278"/>
          </a:xfrm>
          <a:prstGeom prst="rect">
            <a:avLst/>
          </a:prstGeom>
        </p:spPr>
      </p:pic>
      <p:sp>
        <p:nvSpPr>
          <p:cNvPr id="2" name="TextBox 1"/>
          <p:cNvSpPr txBox="1"/>
          <p:nvPr/>
        </p:nvSpPr>
        <p:spPr>
          <a:xfrm>
            <a:off x="1524000" y="352425"/>
            <a:ext cx="9134475" cy="830997"/>
          </a:xfrm>
          <a:prstGeom prst="rect">
            <a:avLst/>
          </a:prstGeom>
          <a:solidFill>
            <a:schemeClr val="bg1"/>
          </a:solidFill>
        </p:spPr>
        <p:txBody>
          <a:bodyPr wrap="square" rtlCol="0">
            <a:spAutoFit/>
          </a:bodyPr>
          <a:lstStyle/>
          <a:p>
            <a:r>
              <a:rPr lang="en-US" sz="2400" b="1" dirty="0"/>
              <a:t>Irrigated Acreage in District</a:t>
            </a:r>
          </a:p>
          <a:p>
            <a:pPr marL="342900" indent="-342900">
              <a:buFont typeface="Arial" panose="020B0604020202020204" pitchFamily="34" charset="0"/>
              <a:buChar char="•"/>
            </a:pPr>
            <a:r>
              <a:rPr lang="en-US" sz="2400" dirty="0"/>
              <a:t>Produce administrable return flows because they are in the HI model</a:t>
            </a:r>
          </a:p>
        </p:txBody>
      </p:sp>
    </p:spTree>
    <p:extLst>
      <p:ext uri="{BB962C8B-B14F-4D97-AF65-F5344CB8AC3E}">
        <p14:creationId xmlns:p14="http://schemas.microsoft.com/office/powerpoint/2010/main" val="14967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1940</Words>
  <Application>Microsoft Office PowerPoint</Application>
  <PresentationFormat>Widescreen</PresentationFormat>
  <Paragraphs>240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Agricultural First Right of Refusal   A Look at a  Sustainable  Future</vt:lpstr>
      <vt:lpstr>Agricultural First Right of Refusal</vt:lpstr>
      <vt:lpstr>Outreach Timeline</vt:lpstr>
      <vt:lpstr>Today’s Agenda</vt:lpstr>
      <vt:lpstr>PowerPoint Presentation</vt:lpstr>
      <vt:lpstr>Where it began: Fort Lyon Pilot Project</vt:lpstr>
      <vt:lpstr>Who Participated: Fort Lyon Pilot Project</vt:lpstr>
      <vt:lpstr>Wilson Water Group Scenario Planning</vt:lpstr>
      <vt:lpstr>PowerPoint Presentation</vt:lpstr>
      <vt:lpstr>PowerPoint Presentation</vt:lpstr>
      <vt:lpstr>All Ditches Run Fort Lyon Pilot Project</vt:lpstr>
      <vt:lpstr>Allocation By Farm Unit</vt:lpstr>
      <vt:lpstr>PowerPoint Presentation</vt:lpstr>
      <vt:lpstr>PowerPoint Presentation</vt:lpstr>
      <vt:lpstr>Finding the Balance with the Next Era of Irrigation</vt:lpstr>
      <vt:lpstr>PowerPoint Presentation</vt:lpstr>
      <vt:lpstr>Outreach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dc:creator>
  <cp:lastModifiedBy>Margie Medina</cp:lastModifiedBy>
  <cp:revision>45</cp:revision>
  <cp:lastPrinted>2021-11-29T15:43:41Z</cp:lastPrinted>
  <dcterms:created xsi:type="dcterms:W3CDTF">2020-03-05T18:22:52Z</dcterms:created>
  <dcterms:modified xsi:type="dcterms:W3CDTF">2021-11-30T23:10:26Z</dcterms:modified>
</cp:coreProperties>
</file>